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1034" r:id="rId2"/>
    <p:sldId id="436" r:id="rId3"/>
    <p:sldId id="1103" r:id="rId4"/>
    <p:sldId id="1070" r:id="rId5"/>
    <p:sldId id="1031" r:id="rId6"/>
    <p:sldId id="997" r:id="rId7"/>
    <p:sldId id="1209" r:id="rId8"/>
    <p:sldId id="1210" r:id="rId9"/>
    <p:sldId id="1211" r:id="rId10"/>
    <p:sldId id="1213" r:id="rId11"/>
    <p:sldId id="1192" r:id="rId12"/>
    <p:sldId id="1194" r:id="rId13"/>
    <p:sldId id="1035" r:id="rId14"/>
    <p:sldId id="1207" r:id="rId15"/>
    <p:sldId id="1196" r:id="rId16"/>
    <p:sldId id="863" r:id="rId17"/>
    <p:sldId id="1206" r:id="rId18"/>
    <p:sldId id="1150" r:id="rId19"/>
    <p:sldId id="1152" r:id="rId20"/>
    <p:sldId id="1066" r:id="rId21"/>
    <p:sldId id="1153" r:id="rId22"/>
    <p:sldId id="1148" r:id="rId23"/>
    <p:sldId id="1197" r:id="rId24"/>
    <p:sldId id="913" r:id="rId25"/>
    <p:sldId id="1221" r:id="rId26"/>
    <p:sldId id="1126" r:id="rId27"/>
    <p:sldId id="1056" r:id="rId28"/>
    <p:sldId id="1204" r:id="rId29"/>
    <p:sldId id="1189" r:id="rId30"/>
    <p:sldId id="1203" r:id="rId31"/>
    <p:sldId id="1215" r:id="rId32"/>
    <p:sldId id="1208" r:id="rId33"/>
    <p:sldId id="1190" r:id="rId34"/>
    <p:sldId id="1216" r:id="rId35"/>
    <p:sldId id="908" r:id="rId36"/>
    <p:sldId id="1219" r:id="rId37"/>
    <p:sldId id="1041" r:id="rId38"/>
    <p:sldId id="1050" r:id="rId39"/>
    <p:sldId id="1220" r:id="rId40"/>
    <p:sldId id="1217" r:id="rId41"/>
  </p:sldIdLst>
  <p:sldSz cx="9144000" cy="5143500" type="screen16x9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5F4"/>
    <a:srgbClr val="333333"/>
    <a:srgbClr val="C0C0C0"/>
    <a:srgbClr val="4D4D4D"/>
    <a:srgbClr val="FFFFFF"/>
    <a:srgbClr val="000000"/>
    <a:srgbClr val="F1F1F1"/>
    <a:srgbClr val="292929"/>
    <a:srgbClr val="F8F8F8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80405" autoAdjust="0"/>
  </p:normalViewPr>
  <p:slideViewPr>
    <p:cSldViewPr snapToGrid="0" snapToObjects="1">
      <p:cViewPr varScale="1">
        <p:scale>
          <a:sx n="117" d="100"/>
          <a:sy n="117" d="100"/>
        </p:scale>
        <p:origin x="1032" y="10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92"/>
    </p:cViewPr>
  </p:sorterViewPr>
  <p:notesViewPr>
    <p:cSldViewPr snapToGrid="0" snapToObjects="1">
      <p:cViewPr varScale="1">
        <p:scale>
          <a:sx n="64" d="100"/>
          <a:sy n="64" d="100"/>
        </p:scale>
        <p:origin x="-2286" y="-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C40135AA-90ED-4623-B5CD-7FA001061CFB}" type="datetimeFigureOut">
              <a:rPr lang="nl-NL" smtClean="0"/>
              <a:t>27-6-2025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r>
              <a:rPr lang="nl-NL"/>
              <a:t>(c) HydroLogic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6332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1BC2DE54-4074-41B4-8C27-C23327171C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062470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13A34170-FAE0-4A77-B57C-FC1A2564765A}" type="datetimeFigureOut">
              <a:rPr lang="nl-NL" smtClean="0"/>
              <a:t>27-6-2025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38" tIns="45719" rIns="91438" bIns="457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r>
              <a:rPr lang="nl-NL"/>
              <a:t>(c) HydroLogic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6332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98305E0D-840F-47BB-8E02-9503F21474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26585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Laatste Elfstedentocht: 4 januari 1997</a:t>
            </a:r>
          </a:p>
          <a:p>
            <a:r>
              <a:rPr lang="nl-NL" dirty="0"/>
              <a:t>Bijna in 2012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05E0D-840F-47BB-8E02-9503F21474D8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704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19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l-NL"/>
              <a:t>(c) HydroLogic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05E0D-840F-47BB-8E02-9503F21474D8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4139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05E0D-840F-47BB-8E02-9503F21474D8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7995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05E0D-840F-47BB-8E02-9503F21474D8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0942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l-NL"/>
              <a:t>(c) HydroLogic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05E0D-840F-47BB-8E02-9503F21474D8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5714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05E0D-840F-47BB-8E02-9503F21474D8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232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l-NL"/>
              <a:t>(c) HydroLogic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05E0D-840F-47BB-8E02-9503F21474D8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3071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l-NL"/>
              <a:t>(c) HydroLogic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05E0D-840F-47BB-8E02-9503F21474D8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5714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52119"/>
            <a:ext cx="5759605" cy="987842"/>
          </a:xfrm>
          <a:gradFill>
            <a:gsLst>
              <a:gs pos="0">
                <a:schemeClr val="bg1">
                  <a:alpha val="60000"/>
                </a:schemeClr>
              </a:gs>
              <a:gs pos="79000">
                <a:srgbClr val="FFFFFF">
                  <a:alpha val="55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lIns="720000" tIns="144000" rIns="720000" bIns="54000" rtlCol="0" anchor="b" anchorCtr="0">
            <a:spAutoFit/>
          </a:bodyPr>
          <a:lstStyle>
            <a:lvl1pPr algn="l">
              <a:lnSpc>
                <a:spcPct val="80000"/>
              </a:lnSpc>
              <a:defRPr lang="nl-NL" sz="3200" i="0">
                <a:latin typeface="+mj-lt"/>
                <a:ea typeface="+mn-ea"/>
                <a:cs typeface="+mn-cs"/>
              </a:defRPr>
            </a:lvl1pPr>
          </a:lstStyle>
          <a:p>
            <a:pPr marL="0" lvl="0" algn="l">
              <a:lnSpc>
                <a:spcPct val="80000"/>
              </a:lnSpc>
            </a:pPr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239961"/>
            <a:ext cx="5759605" cy="467127"/>
          </a:xfrm>
          <a:gradFill>
            <a:gsLst>
              <a:gs pos="0">
                <a:schemeClr val="bg1">
                  <a:alpha val="60000"/>
                </a:schemeClr>
              </a:gs>
              <a:gs pos="79000">
                <a:srgbClr val="FFFFFF">
                  <a:alpha val="55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vert="horz" wrap="square" lIns="756000" tIns="54000" rIns="720000" bIns="108000" rtlCol="0" anchor="t" anchorCtr="0">
            <a:spAutoFit/>
          </a:bodyPr>
          <a:lstStyle>
            <a:lvl1pPr marL="0" indent="0" algn="l">
              <a:lnSpc>
                <a:spcPct val="80000"/>
              </a:lnSpc>
              <a:buFontTx/>
              <a:buNone/>
              <a:defRPr lang="nl-NL" sz="2400" b="0" i="1">
                <a:solidFill>
                  <a:srgbClr val="333333"/>
                </a:solidFill>
                <a:latin typeface="+mn-lt"/>
              </a:defRPr>
            </a:lvl1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93430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275606"/>
            <a:ext cx="5832648" cy="1021556"/>
          </a:xfrm>
        </p:spPr>
        <p:txBody>
          <a:bodyPr tIns="108000" bIns="54000" anchor="b" anchorCtr="0">
            <a:normAutofit/>
          </a:bodyPr>
          <a:lstStyle>
            <a:lvl1pPr algn="l">
              <a:lnSpc>
                <a:spcPct val="80000"/>
              </a:lnSpc>
              <a:defRPr sz="3200" b="0" cap="none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5340" y="2296200"/>
            <a:ext cx="5831076" cy="1125140"/>
          </a:xfrm>
        </p:spPr>
        <p:txBody>
          <a:bodyPr lIns="126000" tIns="54000" bIns="72000" anchor="t" anchorCtr="0">
            <a:normAutofit/>
          </a:bodyPr>
          <a:lstStyle>
            <a:lvl1pPr marL="0" indent="0">
              <a:lnSpc>
                <a:spcPct val="90000"/>
              </a:lnSpc>
              <a:buNone/>
              <a:defRPr sz="2400" i="1">
                <a:solidFill>
                  <a:srgbClr val="33333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2002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31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00" y="115983"/>
            <a:ext cx="8075240" cy="857250"/>
          </a:xfr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576" y="1001986"/>
            <a:ext cx="5698976" cy="4038099"/>
          </a:xfr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17550" indent="-358775"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87425" indent="-269875"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8888" indent="-271463"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433513" indent="-174625"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5024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863" y="121993"/>
            <a:ext cx="8734425" cy="85725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nl-NL" sz="3200"/>
            </a:lvl1pPr>
          </a:lstStyle>
          <a:p>
            <a:pPr lvl="0">
              <a:lnSpc>
                <a:spcPct val="80000"/>
              </a:lnSpc>
            </a:pPr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26615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228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600" y="115985"/>
            <a:ext cx="80752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80000"/>
              </a:lnSpc>
            </a:pPr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718" y="1003669"/>
            <a:ext cx="5697277" cy="3545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noProof="0"/>
              <a:t>Click to edit Master text styles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noProof="0"/>
              <a:t>Second level</a:t>
            </a:r>
          </a:p>
          <a:p>
            <a:pPr lvl="2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noProof="0"/>
              <a:t>Third level</a:t>
            </a:r>
          </a:p>
          <a:p>
            <a:pPr lvl="3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noProof="0"/>
              <a:t>Fourth level</a:t>
            </a:r>
          </a:p>
          <a:p>
            <a:pPr lvl="4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0718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343E7-E9F4-45A7-83F6-7CBC2C842DBB}" type="datetimeFigureOut">
              <a:rPr lang="en-GB" noProof="0" smtClean="0"/>
              <a:t>27/06/2025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1603" y="4767263"/>
            <a:ext cx="40807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91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4AA37-4C60-4D65-9BFD-45C941A57B55}" type="slidenum">
              <a:rPr lang="en-GB" noProof="0" smtClean="0"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2717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5" r:id="rId5"/>
  </p:sldLayoutIdLst>
  <p:txStyles>
    <p:titleStyle>
      <a:lvl1pPr algn="l" defTabSz="914400" rtl="0" eaLnBrk="1" latinLnBrk="0" hangingPunct="1">
        <a:spcBef>
          <a:spcPct val="0"/>
        </a:spcBef>
        <a:buNone/>
        <a:defRPr lang="nl-NL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400" kern="120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2200" kern="120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2000" kern="120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nl-NL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33C68DF-F77E-2B96-9C68-E56F5F765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05" b="12874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0776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B5FE28B-03B9-3C6F-FAFF-5B156EB76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6315" y="-68366"/>
            <a:ext cx="122166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98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81C0E-575C-1CD5-8DB2-443E0AC7E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DAD62-CF54-5276-4A92-C2943F17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Onderdelen</a:t>
            </a:r>
            <a:endParaRPr lang="en-GB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A6C015-FEDC-E9DB-44F8-AF2842EEC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574" y="1001986"/>
            <a:ext cx="8755505" cy="4038099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dirty="0" err="1"/>
              <a:t>Klimaat</a:t>
            </a:r>
            <a:endParaRPr lang="en-US" sz="3200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dirty="0" err="1"/>
              <a:t>Zelf</a:t>
            </a:r>
            <a:r>
              <a:rPr lang="en-US" sz="3200" dirty="0"/>
              <a:t> </a:t>
            </a:r>
            <a:r>
              <a:rPr lang="en-US" sz="3200" dirty="0" err="1"/>
              <a:t>doen</a:t>
            </a:r>
            <a:endParaRPr lang="en-US" sz="3200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dirty="0"/>
              <a:t>De </a:t>
            </a:r>
            <a:r>
              <a:rPr lang="en-US" sz="3200" dirty="0" err="1"/>
              <a:t>gemeente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3505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ECB62-C007-DCDA-2DC0-CD4BEE137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1A0EAE-5D74-D6F7-AC38-C28EFD7BD9A6}"/>
              </a:ext>
            </a:extLst>
          </p:cNvPr>
          <p:cNvSpPr txBox="1">
            <a:spLocks/>
          </p:cNvSpPr>
          <p:nvPr/>
        </p:nvSpPr>
        <p:spPr>
          <a:xfrm>
            <a:off x="239863" y="1978717"/>
            <a:ext cx="873442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nl-NL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1. </a:t>
            </a:r>
            <a:r>
              <a:rPr lang="en-US" sz="5400" dirty="0" err="1"/>
              <a:t>Klimaat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2226010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3CD1D-F8FC-8AF9-1B7A-137F93E5B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4EA119-D0D5-DA38-A70D-30FF1E370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0E1B5F5F-67D6-77BE-B82A-EF8776F493C1}"/>
              </a:ext>
            </a:extLst>
          </p:cNvPr>
          <p:cNvGrpSpPr/>
          <p:nvPr/>
        </p:nvGrpSpPr>
        <p:grpSpPr>
          <a:xfrm>
            <a:off x="5285" y="0"/>
            <a:ext cx="9133429" cy="5143500"/>
            <a:chOff x="5285" y="0"/>
            <a:chExt cx="9133429" cy="514350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40E40CE5-290F-AC2A-CC75-0E214F83C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85" y="0"/>
              <a:ext cx="9133429" cy="5143500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0303ED1E-A6D8-06AA-4CF5-38DE64A0F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604" t="14476" r="17709" b="29143"/>
            <a:stretch/>
          </p:blipFill>
          <p:spPr>
            <a:xfrm>
              <a:off x="609579" y="748929"/>
              <a:ext cx="3805645" cy="28999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5970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EF26E7F-856A-2A1A-1211-722973E67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503" y="0"/>
            <a:ext cx="93430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19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B4D8189-C926-7C74-BC98-D5A243E6D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1246"/>
            <a:ext cx="9144000" cy="609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5414DF7-F175-C011-C6DD-D8682F56DB76}"/>
              </a:ext>
            </a:extLst>
          </p:cNvPr>
          <p:cNvSpPr txBox="1"/>
          <p:nvPr/>
        </p:nvSpPr>
        <p:spPr>
          <a:xfrm>
            <a:off x="6755378" y="4692620"/>
            <a:ext cx="206287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err="1">
                <a:solidFill>
                  <a:schemeClr val="bg1"/>
                </a:solidFill>
              </a:rPr>
              <a:t>Valenci</a:t>
            </a:r>
            <a:r>
              <a:rPr lang="nl-NL" sz="1600" dirty="0">
                <a:solidFill>
                  <a:schemeClr val="bg1"/>
                </a:solidFill>
              </a:rPr>
              <a:t>a, 31 okt 2024</a:t>
            </a:r>
            <a:endParaRPr lang="nl-NL" sz="16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00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reca in Limburg en België zwaar getroffen door ...">
            <a:extLst>
              <a:ext uri="{FF2B5EF4-FFF2-40B4-BE49-F238E27FC236}">
                <a16:creationId xmlns:a16="http://schemas.microsoft.com/office/drawing/2014/main" id="{40DD3113-21B8-460A-9377-4C2FA8558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3837845-A741-2E82-2B66-95E7D3417082}"/>
              </a:ext>
            </a:extLst>
          </p:cNvPr>
          <p:cNvSpPr txBox="1"/>
          <p:nvPr/>
        </p:nvSpPr>
        <p:spPr>
          <a:xfrm>
            <a:off x="8107136" y="4692620"/>
            <a:ext cx="59503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2021</a:t>
            </a:r>
            <a:endParaRPr lang="nl-N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36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54"/>
            <a:ext cx="9144000" cy="558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7443A14-A928-28FC-5025-8C01AB988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29"/>
            <a:ext cx="9144000" cy="512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FC18881-0ADA-2F54-1B22-435C69BF6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8" y="-91439"/>
            <a:ext cx="7957799" cy="5461458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6EF26E1F-A577-F9E3-379E-93BE88522705}"/>
              </a:ext>
            </a:extLst>
          </p:cNvPr>
          <p:cNvGrpSpPr/>
          <p:nvPr/>
        </p:nvGrpSpPr>
        <p:grpSpPr>
          <a:xfrm>
            <a:off x="5703069" y="1157047"/>
            <a:ext cx="3206537" cy="3423266"/>
            <a:chOff x="5703069" y="1157047"/>
            <a:chExt cx="3206537" cy="3423266"/>
          </a:xfrm>
        </p:grpSpPr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76C3BFD2-F77A-ADFD-9CB1-600834181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3069" y="1286313"/>
              <a:ext cx="0" cy="3294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4DC470DB-B1AC-1595-7DFA-AA4C2F140C36}"/>
                </a:ext>
              </a:extLst>
            </p:cNvPr>
            <p:cNvCxnSpPr>
              <a:cxnSpLocks/>
            </p:cNvCxnSpPr>
            <p:nvPr/>
          </p:nvCxnSpPr>
          <p:spPr>
            <a:xfrm>
              <a:off x="5726656" y="1273159"/>
              <a:ext cx="2135096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981DBF92-C923-7858-59E5-2F2D8388E4A5}"/>
                </a:ext>
              </a:extLst>
            </p:cNvPr>
            <p:cNvSpPr txBox="1"/>
            <p:nvPr/>
          </p:nvSpPr>
          <p:spPr>
            <a:xfrm>
              <a:off x="7828861" y="1157047"/>
              <a:ext cx="1080745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1990: 221 Mt</a:t>
              </a:r>
              <a:endParaRPr lang="nl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B6EC5AB8-E35D-6C6B-F0E8-3E08BBA61E9A}"/>
              </a:ext>
            </a:extLst>
          </p:cNvPr>
          <p:cNvGrpSpPr/>
          <p:nvPr/>
        </p:nvGrpSpPr>
        <p:grpSpPr>
          <a:xfrm>
            <a:off x="6880860" y="2194482"/>
            <a:ext cx="2032833" cy="258532"/>
            <a:chOff x="6880860" y="2194482"/>
            <a:chExt cx="2032833" cy="258532"/>
          </a:xfrm>
        </p:grpSpPr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DC0A542A-8353-7968-D069-1C43F4BCC197}"/>
                </a:ext>
              </a:extLst>
            </p:cNvPr>
            <p:cNvCxnSpPr>
              <a:cxnSpLocks/>
            </p:cNvCxnSpPr>
            <p:nvPr/>
          </p:nvCxnSpPr>
          <p:spPr>
            <a:xfrm>
              <a:off x="6880860" y="2329117"/>
              <a:ext cx="997518" cy="2944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FC8F0BE0-F49C-B759-A8A3-E7FE4B16FC65}"/>
                </a:ext>
              </a:extLst>
            </p:cNvPr>
            <p:cNvSpPr txBox="1"/>
            <p:nvPr/>
          </p:nvSpPr>
          <p:spPr>
            <a:xfrm>
              <a:off x="7832948" y="2194482"/>
              <a:ext cx="1080745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2023: 153 Mt</a:t>
              </a:r>
              <a:endParaRPr lang="nl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25A58D20-781A-FC18-0B13-DC29FA91BD1C}"/>
              </a:ext>
            </a:extLst>
          </p:cNvPr>
          <p:cNvGrpSpPr/>
          <p:nvPr/>
        </p:nvGrpSpPr>
        <p:grpSpPr>
          <a:xfrm>
            <a:off x="6703318" y="1278000"/>
            <a:ext cx="2124019" cy="3539653"/>
            <a:chOff x="6703318" y="1278000"/>
            <a:chExt cx="2124019" cy="3539653"/>
          </a:xfrm>
        </p:grpSpPr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956BB7D3-5D35-DC68-C485-3A574A0F89BD}"/>
                </a:ext>
              </a:extLst>
            </p:cNvPr>
            <p:cNvCxnSpPr>
              <a:cxnSpLocks/>
            </p:cNvCxnSpPr>
            <p:nvPr/>
          </p:nvCxnSpPr>
          <p:spPr>
            <a:xfrm>
              <a:off x="6949816" y="3111607"/>
              <a:ext cx="178326" cy="3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A6BD69C3-AF31-8F95-75F1-9D7EDFBCA57C}"/>
                </a:ext>
              </a:extLst>
            </p:cNvPr>
            <p:cNvCxnSpPr>
              <a:cxnSpLocks/>
            </p:cNvCxnSpPr>
            <p:nvPr/>
          </p:nvCxnSpPr>
          <p:spPr>
            <a:xfrm>
              <a:off x="6703318" y="4573180"/>
              <a:ext cx="17015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04C0D963-BB60-6845-F9CB-AF5CD05E0B7F}"/>
                </a:ext>
              </a:extLst>
            </p:cNvPr>
            <p:cNvSpPr txBox="1"/>
            <p:nvPr/>
          </p:nvSpPr>
          <p:spPr>
            <a:xfrm>
              <a:off x="6783402" y="4586821"/>
              <a:ext cx="5245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2030</a:t>
              </a:r>
              <a:endParaRPr lang="nl-NL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0B15A1AF-BE48-2D2F-AF24-1FA3BD06E1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6966" y="1278000"/>
              <a:ext cx="0" cy="3294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BB68A582-49C6-DA7A-01F1-40EA0E10CBEC}"/>
                </a:ext>
              </a:extLst>
            </p:cNvPr>
            <p:cNvSpPr txBox="1"/>
            <p:nvPr/>
          </p:nvSpPr>
          <p:spPr>
            <a:xfrm>
              <a:off x="7831552" y="2985644"/>
              <a:ext cx="995785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2030: 99 Mt</a:t>
              </a:r>
              <a:endParaRPr lang="nl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Arrow Connector 7">
              <a:extLst>
                <a:ext uri="{FF2B5EF4-FFF2-40B4-BE49-F238E27FC236}">
                  <a16:creationId xmlns:a16="http://schemas.microsoft.com/office/drawing/2014/main" id="{C20A003D-5D5C-199C-A18A-61751EE4282D}"/>
                </a:ext>
              </a:extLst>
            </p:cNvPr>
            <p:cNvCxnSpPr>
              <a:cxnSpLocks/>
            </p:cNvCxnSpPr>
            <p:nvPr/>
          </p:nvCxnSpPr>
          <p:spPr>
            <a:xfrm>
              <a:off x="6858640" y="2345701"/>
              <a:ext cx="178326" cy="75759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B7ED4A0B-D654-79D8-283A-682AEA53B535}"/>
                </a:ext>
              </a:extLst>
            </p:cNvPr>
            <p:cNvCxnSpPr>
              <a:cxnSpLocks/>
            </p:cNvCxnSpPr>
            <p:nvPr/>
          </p:nvCxnSpPr>
          <p:spPr>
            <a:xfrm>
              <a:off x="7174348" y="3108044"/>
              <a:ext cx="695717" cy="287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138B8635-8EB3-9BFD-9714-AD0113287C93}"/>
              </a:ext>
            </a:extLst>
          </p:cNvPr>
          <p:cNvGrpSpPr/>
          <p:nvPr/>
        </p:nvGrpSpPr>
        <p:grpSpPr>
          <a:xfrm>
            <a:off x="7052559" y="1269687"/>
            <a:ext cx="867372" cy="3537872"/>
            <a:chOff x="7052559" y="1269687"/>
            <a:chExt cx="867372" cy="3537872"/>
          </a:xfrm>
        </p:grpSpPr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C793E829-E7B9-E128-C71E-A85B6D50E23E}"/>
                </a:ext>
              </a:extLst>
            </p:cNvPr>
            <p:cNvCxnSpPr/>
            <p:nvPr/>
          </p:nvCxnSpPr>
          <p:spPr>
            <a:xfrm flipV="1">
              <a:off x="7712574" y="1269687"/>
              <a:ext cx="0" cy="3294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233250B4-84F0-F0FA-0DCF-C36EF3796FED}"/>
                </a:ext>
              </a:extLst>
            </p:cNvPr>
            <p:cNvSpPr txBox="1"/>
            <p:nvPr/>
          </p:nvSpPr>
          <p:spPr>
            <a:xfrm>
              <a:off x="7453137" y="4576727"/>
              <a:ext cx="46679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2050</a:t>
              </a:r>
              <a:endParaRPr lang="nl-NL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Straight Arrow Connector 7">
              <a:extLst>
                <a:ext uri="{FF2B5EF4-FFF2-40B4-BE49-F238E27FC236}">
                  <a16:creationId xmlns:a16="http://schemas.microsoft.com/office/drawing/2014/main" id="{54590261-B2B5-E848-25EB-DE673F4297A7}"/>
                </a:ext>
              </a:extLst>
            </p:cNvPr>
            <p:cNvCxnSpPr>
              <a:cxnSpLocks/>
            </p:cNvCxnSpPr>
            <p:nvPr/>
          </p:nvCxnSpPr>
          <p:spPr>
            <a:xfrm>
              <a:off x="7052559" y="3086854"/>
              <a:ext cx="660014" cy="146589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269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946A781-11EA-4F7D-A9F5-9B6F1283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1" y="0"/>
            <a:ext cx="9797142" cy="5143500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93F99DC5-2016-2D93-529F-9827374C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581188"/>
            <a:ext cx="9257844" cy="6350924"/>
          </a:xfrm>
          <a:prstGeom prst="rect">
            <a:avLst/>
          </a:prstGeom>
          <a:noFill/>
          <a:scene3d>
            <a:camera prst="orthographicFront">
              <a:rot lat="0" lon="0" rev="19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81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4C21E-B0FD-41FA-A4C8-AA9648006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Afbeelding 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91E282A2-0E0F-CFA0-54E8-4828F41DA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7842"/>
            <a:ext cx="8229600" cy="400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6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B6DC27-A49B-9889-91F4-78FCC22EB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48522"/>
            <a:ext cx="9144000" cy="745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18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505D8D-4BDF-41D6-B26B-6ECF7008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Grote </a:t>
            </a:r>
            <a:r>
              <a:rPr lang="en-US" sz="4000" dirty="0" err="1"/>
              <a:t>veranderingen</a:t>
            </a:r>
            <a:endParaRPr lang="en-GB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1831B-EAFF-4425-9CC6-EE5A9C5E0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574" y="1001986"/>
            <a:ext cx="8755505" cy="40380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Meer </a:t>
            </a:r>
            <a:r>
              <a:rPr lang="en-US" sz="3200" dirty="0" err="1"/>
              <a:t>extreem</a:t>
            </a:r>
            <a:r>
              <a:rPr lang="en-US" sz="3200" dirty="0"/>
              <a:t> </a:t>
            </a:r>
            <a:r>
              <a:rPr lang="en-US" sz="3200" dirty="0" err="1"/>
              <a:t>weer</a:t>
            </a:r>
            <a:endParaRPr lang="en-US" sz="3200" dirty="0"/>
          </a:p>
          <a:p>
            <a:pPr>
              <a:lnSpc>
                <a:spcPct val="100000"/>
              </a:lnSpc>
            </a:pPr>
            <a:r>
              <a:rPr lang="en-US" sz="3200" dirty="0" err="1"/>
              <a:t>Fossiele</a:t>
            </a:r>
            <a:r>
              <a:rPr lang="en-US" sz="3200" dirty="0"/>
              <a:t> </a:t>
            </a:r>
            <a:r>
              <a:rPr lang="en-US" sz="3200" dirty="0" err="1"/>
              <a:t>brandstoffen</a:t>
            </a:r>
            <a:r>
              <a:rPr lang="en-US" sz="3200" dirty="0"/>
              <a:t> </a:t>
            </a:r>
            <a:r>
              <a:rPr lang="en-US" sz="3200" dirty="0" err="1"/>
              <a:t>verdwijnen</a:t>
            </a:r>
            <a:endParaRPr lang="en-US" sz="3200" dirty="0"/>
          </a:p>
          <a:p>
            <a:pPr>
              <a:lnSpc>
                <a:spcPct val="100000"/>
              </a:lnSpc>
            </a:pPr>
            <a:r>
              <a:rPr lang="en-US" sz="3200" dirty="0" err="1"/>
              <a:t>Toenemende</a:t>
            </a:r>
            <a:r>
              <a:rPr lang="en-US" sz="3200" dirty="0"/>
              <a:t> </a:t>
            </a:r>
            <a:r>
              <a:rPr lang="en-US" sz="3200" dirty="0" err="1"/>
              <a:t>economische</a:t>
            </a:r>
            <a:r>
              <a:rPr lang="en-US" sz="3200" dirty="0"/>
              <a:t> </a:t>
            </a:r>
            <a:r>
              <a:rPr lang="en-US" sz="3200" dirty="0" err="1"/>
              <a:t>risico’s</a:t>
            </a:r>
            <a:endParaRPr lang="en-US" sz="3200" dirty="0"/>
          </a:p>
          <a:p>
            <a:pPr>
              <a:lnSpc>
                <a:spcPct val="100000"/>
              </a:lnSpc>
            </a:pPr>
            <a:r>
              <a:rPr lang="en-US" sz="3200" dirty="0"/>
              <a:t>Grote </a:t>
            </a:r>
            <a:r>
              <a:rPr lang="en-US" sz="3200" dirty="0" err="1"/>
              <a:t>maatschappelijke</a:t>
            </a:r>
            <a:r>
              <a:rPr lang="en-US" sz="3200" dirty="0"/>
              <a:t> </a:t>
            </a:r>
            <a:r>
              <a:rPr lang="en-US" sz="3200" dirty="0" err="1"/>
              <a:t>veranderingen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nb-NO" sz="3200" b="1" dirty="0"/>
              <a:t>U en ik moeten anders gaan leven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2575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871DEE-1AA3-4378-962B-9DEC3F0F7E14}"/>
              </a:ext>
            </a:extLst>
          </p:cNvPr>
          <p:cNvSpPr txBox="1">
            <a:spLocks/>
          </p:cNvSpPr>
          <p:nvPr/>
        </p:nvSpPr>
        <p:spPr>
          <a:xfrm>
            <a:off x="239863" y="1978717"/>
            <a:ext cx="873442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nl-NL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2. </a:t>
            </a:r>
            <a:r>
              <a:rPr lang="en-US" sz="5400" dirty="0" err="1"/>
              <a:t>Zelf</a:t>
            </a:r>
            <a:r>
              <a:rPr lang="en-US" sz="5400" dirty="0"/>
              <a:t> </a:t>
            </a:r>
            <a:r>
              <a:rPr lang="en-US" sz="5400" dirty="0" err="1"/>
              <a:t>doen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1061244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0061E63-BA25-016F-4411-C9DF2F6E8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97" y="-2173"/>
            <a:ext cx="6533806" cy="5147846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B84D5EF3-83A3-568A-B1E5-AD9E80E6453B}"/>
              </a:ext>
            </a:extLst>
          </p:cNvPr>
          <p:cNvGrpSpPr/>
          <p:nvPr/>
        </p:nvGrpSpPr>
        <p:grpSpPr>
          <a:xfrm>
            <a:off x="2119745" y="2202879"/>
            <a:ext cx="6927472" cy="480131"/>
            <a:chOff x="2119745" y="2202879"/>
            <a:chExt cx="6927472" cy="480131"/>
          </a:xfrm>
        </p:grpSpPr>
        <p:cxnSp>
          <p:nvCxnSpPr>
            <p:cNvPr id="4" name="Rechte verbindingslijn 3">
              <a:extLst>
                <a:ext uri="{FF2B5EF4-FFF2-40B4-BE49-F238E27FC236}">
                  <a16:creationId xmlns:a16="http://schemas.microsoft.com/office/drawing/2014/main" id="{328DBFFE-AC33-5A2E-A284-E843A7720716}"/>
                </a:ext>
              </a:extLst>
            </p:cNvPr>
            <p:cNvCxnSpPr/>
            <p:nvPr/>
          </p:nvCxnSpPr>
          <p:spPr>
            <a:xfrm>
              <a:off x="2119745" y="2443955"/>
              <a:ext cx="5611091" cy="0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675BDD96-872B-188B-AF7E-57FCE4ABBF5B}"/>
                </a:ext>
              </a:extLst>
            </p:cNvPr>
            <p:cNvSpPr txBox="1"/>
            <p:nvPr/>
          </p:nvSpPr>
          <p:spPr>
            <a:xfrm>
              <a:off x="7730831" y="2202879"/>
              <a:ext cx="1316386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dirty="0">
                  <a:latin typeface="+mj-lt"/>
                </a:rPr>
                <a:t>50 </a:t>
              </a:r>
              <a:r>
                <a:rPr lang="en-US" sz="2800" dirty="0" err="1">
                  <a:latin typeface="+mj-lt"/>
                </a:rPr>
                <a:t>jaar</a:t>
              </a:r>
              <a:endParaRPr lang="nl-NL" sz="2800" dirty="0">
                <a:latin typeface="+mj-lt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96D171D9-BF3F-F56C-6A83-FC6C3CB3BFF7}"/>
              </a:ext>
            </a:extLst>
          </p:cNvPr>
          <p:cNvGrpSpPr/>
          <p:nvPr/>
        </p:nvGrpSpPr>
        <p:grpSpPr>
          <a:xfrm>
            <a:off x="2122511" y="3327153"/>
            <a:ext cx="6928864" cy="480131"/>
            <a:chOff x="2122511" y="3327153"/>
            <a:chExt cx="6928864" cy="480131"/>
          </a:xfrm>
        </p:grpSpPr>
        <p:cxnSp>
          <p:nvCxnSpPr>
            <p:cNvPr id="2" name="Rechte verbindingslijn 1">
              <a:extLst>
                <a:ext uri="{FF2B5EF4-FFF2-40B4-BE49-F238E27FC236}">
                  <a16:creationId xmlns:a16="http://schemas.microsoft.com/office/drawing/2014/main" id="{06428F11-5CAF-41D0-4E40-FC9988E63206}"/>
                </a:ext>
              </a:extLst>
            </p:cNvPr>
            <p:cNvCxnSpPr/>
            <p:nvPr/>
          </p:nvCxnSpPr>
          <p:spPr>
            <a:xfrm>
              <a:off x="2122511" y="3577258"/>
              <a:ext cx="5611091" cy="0"/>
            </a:xfrm>
            <a:prstGeom prst="line">
              <a:avLst/>
            </a:prstGeom>
            <a:ln w="317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3A942EAA-5AE7-A166-4DCC-F780B5791A89}"/>
                </a:ext>
              </a:extLst>
            </p:cNvPr>
            <p:cNvSpPr txBox="1"/>
            <p:nvPr/>
          </p:nvSpPr>
          <p:spPr>
            <a:xfrm>
              <a:off x="7734989" y="3327153"/>
              <a:ext cx="1316386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dirty="0">
                  <a:latin typeface="+mj-lt"/>
                </a:rPr>
                <a:t>18 </a:t>
              </a:r>
              <a:r>
                <a:rPr lang="en-US" sz="2800" dirty="0" err="1">
                  <a:latin typeface="+mj-lt"/>
                </a:rPr>
                <a:t>jaar</a:t>
              </a:r>
              <a:endParaRPr lang="nl-NL" sz="28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0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02C80519-BFE8-7DC0-F637-D430000D7FE1}"/>
              </a:ext>
            </a:extLst>
          </p:cNvPr>
          <p:cNvGrpSpPr/>
          <p:nvPr/>
        </p:nvGrpSpPr>
        <p:grpSpPr>
          <a:xfrm>
            <a:off x="708097" y="-2017"/>
            <a:ext cx="7727805" cy="5145517"/>
            <a:chOff x="708097" y="-2017"/>
            <a:chExt cx="7727805" cy="5145517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9AA53FB4-8197-B76B-C787-6FB10AC79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97" y="-2017"/>
              <a:ext cx="7727805" cy="514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B4FB1B5C-49CD-FCC2-0C75-38678E5D7F5C}"/>
                </a:ext>
              </a:extLst>
            </p:cNvPr>
            <p:cNvSpPr/>
            <p:nvPr/>
          </p:nvSpPr>
          <p:spPr>
            <a:xfrm>
              <a:off x="6417425" y="58189"/>
              <a:ext cx="1928553" cy="232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nl-NL" sz="1600"/>
            </a:p>
          </p:txBody>
        </p:sp>
      </p:grpSp>
    </p:spTree>
    <p:extLst>
      <p:ext uri="{BB962C8B-B14F-4D97-AF65-F5344CB8AC3E}">
        <p14:creationId xmlns:p14="http://schemas.microsoft.com/office/powerpoint/2010/main" val="2787318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FCCBC80F-B4B4-C751-53C5-32F6A4767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3749"/>
          <a:stretch>
            <a:fillRect/>
          </a:stretch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095227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F750F7C-578B-A12A-56FA-9862B3777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596"/>
            <a:ext cx="9144000" cy="4750308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38FEB3F-C5C9-E1A6-6BD1-12E5E6A23D39}"/>
              </a:ext>
            </a:extLst>
          </p:cNvPr>
          <p:cNvSpPr/>
          <p:nvPr/>
        </p:nvSpPr>
        <p:spPr>
          <a:xfrm>
            <a:off x="896983" y="87086"/>
            <a:ext cx="3396343" cy="4859818"/>
          </a:xfrm>
          <a:prstGeom prst="rect">
            <a:avLst/>
          </a:prstGeom>
          <a:solidFill>
            <a:srgbClr val="C167AA">
              <a:alpha val="20000"/>
            </a:srgbClr>
          </a:solidFill>
          <a:ln>
            <a:solidFill>
              <a:srgbClr val="C1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nl-NL" sz="160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91F9984-E820-E1F5-4279-B50C4F165AF1}"/>
              </a:ext>
            </a:extLst>
          </p:cNvPr>
          <p:cNvSpPr/>
          <p:nvPr/>
        </p:nvSpPr>
        <p:spPr>
          <a:xfrm>
            <a:off x="4328162" y="87086"/>
            <a:ext cx="2116184" cy="4859818"/>
          </a:xfrm>
          <a:prstGeom prst="rect">
            <a:avLst/>
          </a:prstGeom>
          <a:solidFill>
            <a:srgbClr val="405DAA">
              <a:alpha val="20000"/>
            </a:srgbClr>
          </a:solidFill>
          <a:ln>
            <a:solidFill>
              <a:srgbClr val="405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nl-NL" sz="160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03C7607-5295-FA32-2288-D3653423AD52}"/>
              </a:ext>
            </a:extLst>
          </p:cNvPr>
          <p:cNvSpPr/>
          <p:nvPr/>
        </p:nvSpPr>
        <p:spPr>
          <a:xfrm>
            <a:off x="6479178" y="87086"/>
            <a:ext cx="2185851" cy="4859818"/>
          </a:xfrm>
          <a:prstGeom prst="rect">
            <a:avLst/>
          </a:prstGeom>
          <a:solidFill>
            <a:srgbClr val="1CDA1C">
              <a:alpha val="20000"/>
            </a:srgbClr>
          </a:solidFill>
          <a:ln>
            <a:solidFill>
              <a:srgbClr val="1CD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243964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E775A-7F69-4B08-B933-FBC0C7122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00" y="963472"/>
            <a:ext cx="8397873" cy="418328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Minder </a:t>
            </a:r>
            <a:r>
              <a:rPr lang="en-GB" dirty="0" err="1"/>
              <a:t>energie</a:t>
            </a:r>
            <a:r>
              <a:rPr lang="en-GB" dirty="0"/>
              <a:t> </a:t>
            </a:r>
            <a:r>
              <a:rPr lang="en-GB" dirty="0" err="1"/>
              <a:t>gebruiken</a:t>
            </a:r>
            <a:endParaRPr lang="en-GB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Van het gas </a:t>
            </a:r>
            <a:r>
              <a:rPr lang="en-GB" dirty="0" err="1"/>
              <a:t>af</a:t>
            </a:r>
            <a:endParaRPr lang="en-GB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 err="1"/>
              <a:t>Fiets</a:t>
            </a:r>
            <a:r>
              <a:rPr lang="en-GB" dirty="0"/>
              <a:t>, OV of </a:t>
            </a:r>
            <a:r>
              <a:rPr lang="en-GB" dirty="0" err="1"/>
              <a:t>elektrisch</a:t>
            </a:r>
            <a:r>
              <a:rPr lang="en-GB" dirty="0"/>
              <a:t> </a:t>
            </a:r>
            <a:r>
              <a:rPr lang="en-GB" dirty="0" err="1"/>
              <a:t>rijden</a:t>
            </a:r>
            <a:endParaRPr lang="en-GB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 err="1"/>
              <a:t>Niet</a:t>
            </a:r>
            <a:r>
              <a:rPr lang="en-GB" dirty="0"/>
              <a:t> </a:t>
            </a:r>
            <a:r>
              <a:rPr lang="en-GB" dirty="0" err="1"/>
              <a:t>vliegen</a:t>
            </a:r>
            <a:endParaRPr lang="en-GB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 err="1"/>
              <a:t>Vegetarisch</a:t>
            </a:r>
            <a:r>
              <a:rPr lang="en-GB" dirty="0"/>
              <a:t> eten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Minder </a:t>
            </a:r>
            <a:r>
              <a:rPr lang="en-GB" dirty="0" err="1"/>
              <a:t>spullen</a:t>
            </a:r>
            <a:r>
              <a:rPr lang="en-GB" dirty="0"/>
              <a:t> </a:t>
            </a:r>
            <a:r>
              <a:rPr lang="en-GB" dirty="0" err="1"/>
              <a:t>kopen</a:t>
            </a:r>
            <a:r>
              <a:rPr lang="en-GB" dirty="0"/>
              <a:t>, </a:t>
            </a:r>
            <a:r>
              <a:rPr lang="en-GB" dirty="0" err="1"/>
              <a:t>meer</a:t>
            </a:r>
            <a:r>
              <a:rPr lang="en-GB" dirty="0"/>
              <a:t> </a:t>
            </a:r>
            <a:r>
              <a:rPr lang="en-GB" dirty="0" err="1"/>
              <a:t>hergebruik</a:t>
            </a:r>
            <a:endParaRPr lang="en-GB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Biobased </a:t>
            </a:r>
            <a:r>
              <a:rPr lang="en-GB" dirty="0" err="1"/>
              <a:t>bouwen</a:t>
            </a:r>
            <a:endParaRPr lang="en-GB" sz="28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9232F6D-7435-558C-F94C-BE8EBB69A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00" y="115983"/>
            <a:ext cx="8075240" cy="857250"/>
          </a:xfrm>
        </p:spPr>
        <p:txBody>
          <a:bodyPr>
            <a:normAutofit/>
          </a:bodyPr>
          <a:lstStyle/>
          <a:p>
            <a:r>
              <a:rPr lang="en-GB" sz="4000" dirty="0" err="1"/>
              <a:t>Zelf</a:t>
            </a:r>
            <a:r>
              <a:rPr lang="en-GB" sz="4000" dirty="0"/>
              <a:t> </a:t>
            </a:r>
            <a:r>
              <a:rPr lang="en-GB" sz="4000" dirty="0" err="1"/>
              <a:t>doen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54868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B6FB1-DB1C-F336-4546-157C4D201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9CFBCF-DDAF-FA48-C0A9-6FAD37D56262}"/>
              </a:ext>
            </a:extLst>
          </p:cNvPr>
          <p:cNvSpPr txBox="1">
            <a:spLocks/>
          </p:cNvSpPr>
          <p:nvPr/>
        </p:nvSpPr>
        <p:spPr>
          <a:xfrm>
            <a:off x="239863" y="1978717"/>
            <a:ext cx="873442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nl-NL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3. De </a:t>
            </a:r>
            <a:r>
              <a:rPr lang="en-US" sz="5400" dirty="0" err="1"/>
              <a:t>gemeente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3662868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BF8BF4B-B744-2B27-8257-32B02374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021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4F93712B-82D5-1123-85EE-F125F88D81FF}"/>
              </a:ext>
            </a:extLst>
          </p:cNvPr>
          <p:cNvGrpSpPr/>
          <p:nvPr/>
        </p:nvGrpSpPr>
        <p:grpSpPr>
          <a:xfrm>
            <a:off x="0" y="-22974"/>
            <a:ext cx="9144000" cy="5256617"/>
            <a:chOff x="0" y="-22974"/>
            <a:chExt cx="9144000" cy="5256617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098EB819-6C6E-A268-5EFB-FC96BA069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22974"/>
              <a:ext cx="9144000" cy="5189448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E22C7A6D-8D5A-EBC0-3314-2AB72F3A1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26671"/>
              <a:ext cx="9144000" cy="1306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81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E7EB5-7299-F9A2-01E8-9056D029D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1AE0C-C2AF-9F80-9ADA-82166B10B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78" y="1467448"/>
            <a:ext cx="8218923" cy="3462000"/>
          </a:xfrm>
        </p:spPr>
        <p:txBody>
          <a:bodyPr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i="1" dirty="0"/>
              <a:t>De </a:t>
            </a:r>
            <a:r>
              <a:rPr lang="en-GB" i="1" dirty="0" err="1"/>
              <a:t>gemeente</a:t>
            </a:r>
            <a:r>
              <a:rPr lang="en-GB" i="1" dirty="0"/>
              <a:t> </a:t>
            </a:r>
            <a:r>
              <a:rPr lang="en-GB" i="1" dirty="0" err="1"/>
              <a:t>bepaalt</a:t>
            </a:r>
            <a:r>
              <a:rPr lang="en-GB" i="1" dirty="0"/>
              <a:t> het tempo van de </a:t>
            </a:r>
            <a:r>
              <a:rPr lang="en-GB" i="1" dirty="0" err="1"/>
              <a:t>klimaatmaatregelen</a:t>
            </a:r>
            <a:r>
              <a:rPr lang="en-GB" i="1" dirty="0"/>
              <a:t> </a:t>
            </a:r>
            <a:r>
              <a:rPr lang="en-GB" i="1" dirty="0" err="1"/>
              <a:t>en</a:t>
            </a:r>
            <a:r>
              <a:rPr lang="en-GB" i="1" dirty="0"/>
              <a:t> de </a:t>
            </a:r>
            <a:r>
              <a:rPr lang="en-GB" i="1" dirty="0" err="1"/>
              <a:t>energietransitie</a:t>
            </a:r>
            <a:r>
              <a:rPr lang="en-GB" i="1" dirty="0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AD2BAE-041D-38A6-9EA7-5B2B03A3C1DD}"/>
              </a:ext>
            </a:extLst>
          </p:cNvPr>
          <p:cNvSpPr txBox="1">
            <a:spLocks/>
          </p:cNvSpPr>
          <p:nvPr/>
        </p:nvSpPr>
        <p:spPr>
          <a:xfrm>
            <a:off x="204787" y="305098"/>
            <a:ext cx="873442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nl-NL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Stelling: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350791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124BD-024F-89B7-A804-CD6CDD4DA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EA42228-1033-3E2C-2A49-2EC074506075}"/>
              </a:ext>
            </a:extLst>
          </p:cNvPr>
          <p:cNvSpPr txBox="1">
            <a:spLocks/>
          </p:cNvSpPr>
          <p:nvPr/>
        </p:nvSpPr>
        <p:spPr>
          <a:xfrm>
            <a:off x="239863" y="1978717"/>
            <a:ext cx="873442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nl-NL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/>
              <a:t>Praktijkcase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2320927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731C513-A796-9E27-0106-F17BC7892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976"/>
            <a:ext cx="9144000" cy="57054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6896F1F-E7C3-11AD-5E03-14EB2B59BBF5}"/>
              </a:ext>
            </a:extLst>
          </p:cNvPr>
          <p:cNvSpPr txBox="1">
            <a:spLocks/>
          </p:cNvSpPr>
          <p:nvPr/>
        </p:nvSpPr>
        <p:spPr>
          <a:xfrm>
            <a:off x="0" y="2031750"/>
            <a:ext cx="9144000" cy="1080000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nl-NL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1"/>
                </a:solidFill>
              </a:rPr>
              <a:t>Mag </a:t>
            </a:r>
            <a:r>
              <a:rPr lang="en-US" sz="5400" dirty="0" err="1">
                <a:solidFill>
                  <a:schemeClr val="bg1"/>
                </a:solidFill>
              </a:rPr>
              <a:t>dit</a:t>
            </a:r>
            <a:r>
              <a:rPr lang="en-US" sz="5400" dirty="0">
                <a:solidFill>
                  <a:schemeClr val="bg1"/>
                </a:solidFill>
              </a:rPr>
              <a:t>?</a:t>
            </a:r>
            <a:endParaRPr lang="nl-NL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F4B5F8B-2531-F826-DB23-F7D558C00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E2437A-E201-75BF-E155-B0E6BC383A64}"/>
              </a:ext>
            </a:extLst>
          </p:cNvPr>
          <p:cNvSpPr txBox="1">
            <a:spLocks/>
          </p:cNvSpPr>
          <p:nvPr/>
        </p:nvSpPr>
        <p:spPr>
          <a:xfrm>
            <a:off x="0" y="2031749"/>
            <a:ext cx="9144000" cy="1080000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nl-NL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1"/>
                </a:solidFill>
              </a:rPr>
              <a:t>Wat is </a:t>
            </a:r>
            <a:r>
              <a:rPr lang="en-US" sz="5400" dirty="0" err="1">
                <a:solidFill>
                  <a:schemeClr val="bg1"/>
                </a:solidFill>
              </a:rPr>
              <a:t>jullie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keuze</a:t>
            </a:r>
            <a:r>
              <a:rPr lang="en-US" sz="5400" dirty="0">
                <a:solidFill>
                  <a:schemeClr val="bg1"/>
                </a:solidFill>
              </a:rPr>
              <a:t>?</a:t>
            </a:r>
            <a:endParaRPr lang="nl-NL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95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0BEF53C5-3B15-2EFD-D6CF-4D0CEA948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1" y="119216"/>
            <a:ext cx="7614458" cy="4905068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BE9FA8F-8CE9-DBE7-E7D8-3358B252FCE0}"/>
              </a:ext>
            </a:extLst>
          </p:cNvPr>
          <p:cNvGrpSpPr/>
          <p:nvPr/>
        </p:nvGrpSpPr>
        <p:grpSpPr>
          <a:xfrm>
            <a:off x="7722524" y="1945178"/>
            <a:ext cx="1237953" cy="1313411"/>
            <a:chOff x="7722524" y="1945178"/>
            <a:chExt cx="1237953" cy="1313411"/>
          </a:xfrm>
        </p:grpSpPr>
        <p:sp>
          <p:nvSpPr>
            <p:cNvPr id="10" name="Pijl: omhoog/omlaag 9">
              <a:extLst>
                <a:ext uri="{FF2B5EF4-FFF2-40B4-BE49-F238E27FC236}">
                  <a16:creationId xmlns:a16="http://schemas.microsoft.com/office/drawing/2014/main" id="{BFBAC74D-11FE-DDA6-478A-8D848E3D0CC2}"/>
                </a:ext>
              </a:extLst>
            </p:cNvPr>
            <p:cNvSpPr/>
            <p:nvPr/>
          </p:nvSpPr>
          <p:spPr>
            <a:xfrm>
              <a:off x="7722524" y="1945178"/>
              <a:ext cx="357447" cy="1313411"/>
            </a:xfrm>
            <a:prstGeom prst="upDown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nl-NL" sz="1600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C7A0C19B-C56F-EF76-DEF9-0753D6A79CE3}"/>
                </a:ext>
              </a:extLst>
            </p:cNvPr>
            <p:cNvSpPr txBox="1"/>
            <p:nvPr/>
          </p:nvSpPr>
          <p:spPr>
            <a:xfrm>
              <a:off x="7948662" y="2334117"/>
              <a:ext cx="1011815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>
                  <a:latin typeface="+mj-lt"/>
                </a:rPr>
                <a:t>80%?</a:t>
              </a:r>
              <a:endParaRPr lang="nl-NL" sz="3200" dirty="0">
                <a:latin typeface="+mj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FF9B4D-2BDC-5352-DD83-3F0E21DF3E30}"/>
              </a:ext>
            </a:extLst>
          </p:cNvPr>
          <p:cNvSpPr txBox="1">
            <a:spLocks/>
          </p:cNvSpPr>
          <p:nvPr/>
        </p:nvSpPr>
        <p:spPr>
          <a:xfrm>
            <a:off x="0" y="2031750"/>
            <a:ext cx="9144000" cy="1080000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nl-NL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1"/>
                </a:solidFill>
              </a:rPr>
              <a:t>Wat </a:t>
            </a:r>
            <a:r>
              <a:rPr lang="en-US" sz="5400" dirty="0" err="1">
                <a:solidFill>
                  <a:schemeClr val="bg1"/>
                </a:solidFill>
              </a:rPr>
              <a:t>gaan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jullie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doen</a:t>
            </a:r>
            <a:r>
              <a:rPr lang="en-US" sz="5400" dirty="0">
                <a:solidFill>
                  <a:schemeClr val="bg1"/>
                </a:solidFill>
              </a:rPr>
              <a:t>?</a:t>
            </a:r>
            <a:endParaRPr lang="nl-NL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&#10;&#10;Automatisch gegenereerde beschrijving">
            <a:extLst>
              <a:ext uri="{FF2B5EF4-FFF2-40B4-BE49-F238E27FC236}">
                <a16:creationId xmlns:a16="http://schemas.microsoft.com/office/drawing/2014/main" id="{94D2F895-F92F-46DC-BA75-3E0262C67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0" r="-117"/>
          <a:stretch/>
        </p:blipFill>
        <p:spPr>
          <a:xfrm>
            <a:off x="7498" y="407328"/>
            <a:ext cx="9136502" cy="46759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7450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0F8936E-86C0-8846-199A-36FB29E6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502" cy="51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25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505D8D-4BDF-41D6-B26B-6ECF7008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Adviezen</a:t>
            </a:r>
            <a:endParaRPr lang="en-GB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71831B-EAFF-4425-9CC6-EE5A9C5E0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575" y="1001986"/>
            <a:ext cx="8636356" cy="4038099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3200" dirty="0" err="1"/>
              <a:t>Ambtenaren</a:t>
            </a:r>
            <a:r>
              <a:rPr lang="en-US" sz="3200" dirty="0"/>
              <a:t>, </a:t>
            </a:r>
            <a:r>
              <a:rPr lang="en-US" sz="3200" dirty="0" err="1"/>
              <a:t>bestuurders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politici</a:t>
            </a:r>
            <a:r>
              <a:rPr lang="en-US" sz="3200" dirty="0"/>
              <a:t> </a:t>
            </a:r>
            <a:r>
              <a:rPr lang="en-US" sz="3200" dirty="0" err="1"/>
              <a:t>moeten</a:t>
            </a:r>
            <a:r>
              <a:rPr lang="en-US" sz="3200" dirty="0"/>
              <a:t> </a:t>
            </a:r>
            <a:r>
              <a:rPr lang="en-US" sz="3200" dirty="0" err="1"/>
              <a:t>zich</a:t>
            </a:r>
            <a:r>
              <a:rPr lang="en-US" sz="3200" dirty="0"/>
              <a:t> </a:t>
            </a:r>
            <a:r>
              <a:rPr lang="en-US" sz="3200" dirty="0" err="1"/>
              <a:t>meer</a:t>
            </a:r>
            <a:r>
              <a:rPr lang="en-US" sz="3200" dirty="0"/>
              <a:t> </a:t>
            </a:r>
            <a:r>
              <a:rPr lang="en-US" sz="3200" dirty="0" err="1"/>
              <a:t>bewust</a:t>
            </a:r>
            <a:r>
              <a:rPr lang="en-US" sz="3200" dirty="0"/>
              <a:t> </a:t>
            </a:r>
            <a:r>
              <a:rPr lang="en-US" sz="3200" dirty="0" err="1"/>
              <a:t>worden</a:t>
            </a:r>
            <a:r>
              <a:rPr lang="en-US" sz="3200" dirty="0"/>
              <a:t> van </a:t>
            </a:r>
            <a:r>
              <a:rPr lang="en-US" sz="3200" dirty="0" err="1"/>
              <a:t>hun</a:t>
            </a:r>
            <a:r>
              <a:rPr lang="en-US" sz="3200" dirty="0"/>
              <a:t> </a:t>
            </a:r>
            <a:r>
              <a:rPr lang="en-US" sz="3200" dirty="0" err="1"/>
              <a:t>rol</a:t>
            </a: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sz="3200" dirty="0" err="1"/>
              <a:t>Gemeenten</a:t>
            </a:r>
            <a:r>
              <a:rPr lang="en-US" sz="3200" dirty="0"/>
              <a:t> </a:t>
            </a:r>
            <a:r>
              <a:rPr lang="en-US" sz="3200" dirty="0" err="1"/>
              <a:t>bepalen</a:t>
            </a:r>
            <a:r>
              <a:rPr lang="en-US" sz="3200" dirty="0"/>
              <a:t> het tempo:</a:t>
            </a:r>
          </a:p>
          <a:p>
            <a:pPr lvl="1">
              <a:spcBef>
                <a:spcPts val="1200"/>
              </a:spcBef>
            </a:pPr>
            <a:r>
              <a:rPr lang="en-US" sz="3000" dirty="0" err="1"/>
              <a:t>Niet</a:t>
            </a:r>
            <a:r>
              <a:rPr lang="en-US" sz="3000" dirty="0"/>
              <a:t> </a:t>
            </a:r>
            <a:r>
              <a:rPr lang="en-US" sz="3000" dirty="0" err="1"/>
              <a:t>tegenhouden</a:t>
            </a:r>
            <a:r>
              <a:rPr lang="en-US" sz="3000" dirty="0"/>
              <a:t> of </a:t>
            </a:r>
            <a:r>
              <a:rPr lang="en-US" sz="3000" dirty="0" err="1"/>
              <a:t>vertragen</a:t>
            </a:r>
            <a:endParaRPr lang="en-US" sz="3000" dirty="0"/>
          </a:p>
          <a:p>
            <a:pPr lvl="1">
              <a:spcBef>
                <a:spcPts val="1200"/>
              </a:spcBef>
            </a:pPr>
            <a:r>
              <a:rPr lang="en-US" sz="3000" dirty="0"/>
              <a:t>Maar </a:t>
            </a:r>
            <a:r>
              <a:rPr lang="en-US" sz="3000" dirty="0" err="1"/>
              <a:t>mogelijk</a:t>
            </a:r>
            <a:r>
              <a:rPr lang="en-US" sz="3000" dirty="0"/>
              <a:t> </a:t>
            </a:r>
            <a:r>
              <a:rPr lang="en-US" sz="3000" dirty="0" err="1"/>
              <a:t>maken</a:t>
            </a:r>
            <a:endParaRPr lang="en-US" sz="3000" dirty="0"/>
          </a:p>
          <a:p>
            <a:pPr>
              <a:spcBef>
                <a:spcPts val="1200"/>
              </a:spcBef>
            </a:pPr>
            <a:r>
              <a:rPr lang="en-US" sz="3200" dirty="0"/>
              <a:t>Stel </a:t>
            </a:r>
            <a:r>
              <a:rPr lang="en-US" sz="3200" dirty="0" err="1"/>
              <a:t>randvoorwaarden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geef</a:t>
            </a:r>
            <a:r>
              <a:rPr lang="en-US" sz="3200" dirty="0"/>
              <a:t> </a:t>
            </a:r>
            <a:r>
              <a:rPr lang="en-US" sz="3200" dirty="0" err="1"/>
              <a:t>inwoners</a:t>
            </a:r>
            <a:r>
              <a:rPr lang="en-US" sz="3200" dirty="0"/>
              <a:t> de </a:t>
            </a:r>
            <a:r>
              <a:rPr lang="en-US" sz="3200" dirty="0" err="1"/>
              <a:t>ruimte</a:t>
            </a:r>
            <a:r>
              <a:rPr lang="en-US" sz="3200" dirty="0"/>
              <a:t> </a:t>
            </a:r>
            <a:r>
              <a:rPr lang="en-US" sz="3200" dirty="0" err="1"/>
              <a:t>voor</a:t>
            </a:r>
            <a:r>
              <a:rPr lang="en-US" sz="3200" dirty="0"/>
              <a:t> </a:t>
            </a:r>
            <a:r>
              <a:rPr lang="en-US" sz="3200" dirty="0" err="1"/>
              <a:t>invulling</a:t>
            </a:r>
            <a:endParaRPr lang="en-US" sz="3200" dirty="0"/>
          </a:p>
          <a:p>
            <a:pPr>
              <a:spcBef>
                <a:spcPts val="1200"/>
              </a:spcBef>
            </a:pPr>
            <a:endParaRPr lang="en-US" sz="3200" dirty="0"/>
          </a:p>
          <a:p>
            <a:pPr marL="0" indent="0">
              <a:spcBef>
                <a:spcPts val="1200"/>
              </a:spcBef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5770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42034-13F7-7170-0640-3514E2B4F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6413A5-10F3-43C5-A5CB-D65B3C76E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DC95494-3615-F08E-E4A4-5C4790EA4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0"/>
            <a:ext cx="91392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099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DF76B-BA35-156E-B88D-0558C61EF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6E271-4153-8E55-E24C-90FDBFAE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Oproep</a:t>
            </a:r>
            <a:endParaRPr lang="en-GB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9BADF3-184F-53E3-62C4-29D6A9B72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92" y="1001986"/>
            <a:ext cx="8984608" cy="4038099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3200" dirty="0"/>
              <a:t>Maak </a:t>
            </a:r>
            <a:r>
              <a:rPr lang="en-US" sz="3200" dirty="0" err="1"/>
              <a:t>beleid</a:t>
            </a:r>
            <a:r>
              <a:rPr lang="en-US" sz="3200" dirty="0"/>
              <a:t> </a:t>
            </a:r>
            <a:r>
              <a:rPr lang="en-US" sz="3200" dirty="0" err="1"/>
              <a:t>voor</a:t>
            </a:r>
            <a:r>
              <a:rPr lang="en-US" sz="3200" dirty="0"/>
              <a:t> </a:t>
            </a:r>
            <a:r>
              <a:rPr lang="en-US" sz="3200" dirty="0" err="1"/>
              <a:t>structurele</a:t>
            </a:r>
            <a:r>
              <a:rPr lang="en-US" sz="3200" dirty="0"/>
              <a:t> </a:t>
            </a:r>
            <a:r>
              <a:rPr lang="en-US" sz="3200" dirty="0" err="1"/>
              <a:t>energiebesparing</a:t>
            </a: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sz="3200" dirty="0"/>
              <a:t>Stop met </a:t>
            </a:r>
            <a:r>
              <a:rPr lang="en-US" sz="3200" dirty="0" err="1"/>
              <a:t>fossiele</a:t>
            </a:r>
            <a:r>
              <a:rPr lang="en-US" sz="3200" dirty="0"/>
              <a:t> </a:t>
            </a:r>
            <a:r>
              <a:rPr lang="en-US" sz="3200" dirty="0" err="1"/>
              <a:t>brandstoffen</a:t>
            </a: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sz="3200" dirty="0"/>
              <a:t>Maak </a:t>
            </a:r>
            <a:r>
              <a:rPr lang="en-US" sz="3200" dirty="0" err="1"/>
              <a:t>ruimte</a:t>
            </a:r>
            <a:r>
              <a:rPr lang="en-US" sz="3200" dirty="0"/>
              <a:t> </a:t>
            </a:r>
            <a:r>
              <a:rPr lang="en-US" sz="3200" dirty="0" err="1"/>
              <a:t>voor</a:t>
            </a:r>
            <a:r>
              <a:rPr lang="en-US" sz="3200" dirty="0"/>
              <a:t> </a:t>
            </a:r>
            <a:r>
              <a:rPr lang="en-US" sz="3200" dirty="0" err="1"/>
              <a:t>duurzame</a:t>
            </a:r>
            <a:r>
              <a:rPr lang="en-US" sz="3200" dirty="0"/>
              <a:t> </a:t>
            </a:r>
            <a:r>
              <a:rPr lang="en-US" sz="3200" dirty="0" err="1"/>
              <a:t>energie</a:t>
            </a: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sz="3200" dirty="0"/>
              <a:t>Richt RO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welstand</a:t>
            </a:r>
            <a:r>
              <a:rPr lang="en-US" sz="3200" dirty="0"/>
              <a:t> op de </a:t>
            </a:r>
            <a:r>
              <a:rPr lang="en-US" sz="3200" dirty="0" err="1"/>
              <a:t>toekomst</a:t>
            </a: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sz="3200" dirty="0" err="1"/>
              <a:t>Nieuwbouw</a:t>
            </a:r>
            <a:r>
              <a:rPr lang="en-US" sz="3200" dirty="0"/>
              <a:t> met biobased </a:t>
            </a:r>
            <a:r>
              <a:rPr lang="en-US" sz="3200" dirty="0" err="1"/>
              <a:t>materialen</a:t>
            </a: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sz="3200" dirty="0"/>
              <a:t>Laat de </a:t>
            </a:r>
            <a:r>
              <a:rPr lang="en-US" sz="3200" dirty="0" err="1"/>
              <a:t>jongeren</a:t>
            </a:r>
            <a:r>
              <a:rPr lang="en-US" sz="3200" dirty="0"/>
              <a:t> </a:t>
            </a:r>
            <a:r>
              <a:rPr lang="en-US" sz="3200" dirty="0" err="1"/>
              <a:t>beslissen</a:t>
            </a:r>
            <a:r>
              <a:rPr lang="en-US" sz="3200" dirty="0"/>
              <a:t>!</a:t>
            </a:r>
          </a:p>
          <a:p>
            <a:pPr>
              <a:spcBef>
                <a:spcPts val="1200"/>
              </a:spcBef>
            </a:pPr>
            <a:endParaRPr lang="en-US" sz="3200" dirty="0"/>
          </a:p>
          <a:p>
            <a:pPr marL="0" indent="0">
              <a:spcBef>
                <a:spcPts val="1200"/>
              </a:spcBef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1175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A7D3BCD-E158-8FFA-1F11-C4EACEBAB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8669"/>
            <a:ext cx="9144000" cy="67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868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86D584A-8104-EE14-C3C0-AC5D120A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7521"/>
            <a:ext cx="9144000" cy="610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3A0494-FCF3-47A4-C494-C815B0E43C6C}"/>
              </a:ext>
            </a:extLst>
          </p:cNvPr>
          <p:cNvSpPr txBox="1">
            <a:spLocks/>
          </p:cNvSpPr>
          <p:nvPr/>
        </p:nvSpPr>
        <p:spPr>
          <a:xfrm>
            <a:off x="21" y="1442034"/>
            <a:ext cx="9143980" cy="2259431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nl-NL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chemeClr val="bg1"/>
                </a:solidFill>
              </a:rPr>
              <a:t>Aan de slag met het </a:t>
            </a:r>
            <a:r>
              <a:rPr lang="en-US" sz="5400" b="1" dirty="0" err="1">
                <a:solidFill>
                  <a:schemeClr val="bg1"/>
                </a:solidFill>
              </a:rPr>
              <a:t>klimaat</a:t>
            </a:r>
            <a:r>
              <a:rPr lang="en-US" sz="5400" b="1" dirty="0">
                <a:solidFill>
                  <a:schemeClr val="bg1"/>
                </a:solidFill>
              </a:rPr>
              <a:t>!</a:t>
            </a:r>
            <a:endParaRPr lang="nl-NL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2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84D2F2A-0223-069E-9565-64528290F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41" y="0"/>
            <a:ext cx="9317082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9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33C68DF-F77E-2B96-9C68-E56F5F765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05" b="12874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27F6781-BACE-27F1-228D-C3BA6595F283}"/>
              </a:ext>
            </a:extLst>
          </p:cNvPr>
          <p:cNvSpPr txBox="1">
            <a:spLocks/>
          </p:cNvSpPr>
          <p:nvPr/>
        </p:nvSpPr>
        <p:spPr>
          <a:xfrm>
            <a:off x="21" y="1323354"/>
            <a:ext cx="9143980" cy="2496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nl-NL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bg1">
                    <a:lumMod val="85000"/>
                  </a:schemeClr>
                </a:solidFill>
              </a:rPr>
              <a:t>Klimaat</a:t>
            </a:r>
            <a:r>
              <a:rPr lang="en-US" sz="5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bg1">
                    <a:lumMod val="85000"/>
                  </a:schemeClr>
                </a:solidFill>
              </a:rPr>
              <a:t>en</a:t>
            </a:r>
            <a:r>
              <a:rPr lang="en-US" sz="5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bg1">
                    <a:lumMod val="85000"/>
                  </a:schemeClr>
                </a:solidFill>
              </a:rPr>
              <a:t>energie</a:t>
            </a:r>
            <a:endParaRPr lang="nl-NL" sz="54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6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29A82-9D83-73AC-9861-80AB413D4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2B1A4C5-257D-5E87-F83F-5BA8ED6DB451}"/>
              </a:ext>
            </a:extLst>
          </p:cNvPr>
          <p:cNvSpPr/>
          <p:nvPr/>
        </p:nvSpPr>
        <p:spPr>
          <a:xfrm>
            <a:off x="1157346" y="3811161"/>
            <a:ext cx="5466735" cy="5112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nl-NL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5A4CE-C37C-23F5-23AC-504957E45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37" y="1376402"/>
            <a:ext cx="8476675" cy="346200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nl-NL" i="1" dirty="0"/>
              <a:t>"Beleid voor morgen begint vandaag” Hoe bouwen we aan een toekomstbestendig Nederland? De grote vragen van nu vragen om samenwerking, kennis én lef.</a:t>
            </a:r>
            <a:endParaRPr lang="en-GB" i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75A84A-3B81-9525-0DD8-C1EC425D4D45}"/>
              </a:ext>
            </a:extLst>
          </p:cNvPr>
          <p:cNvSpPr txBox="1">
            <a:spLocks/>
          </p:cNvSpPr>
          <p:nvPr/>
        </p:nvSpPr>
        <p:spPr>
          <a:xfrm>
            <a:off x="204787" y="305098"/>
            <a:ext cx="873442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nl-NL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/>
              <a:t>Aankondiging</a:t>
            </a:r>
            <a:r>
              <a:rPr lang="en-US" sz="4000" dirty="0"/>
              <a:t> VNG Academie: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383299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783964-B2CD-BAB8-049A-E92AE5E95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288" y="-752031"/>
            <a:ext cx="12092575" cy="589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26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E55EE72-105A-5489-D659-26EC6624E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3222" y="-803305"/>
            <a:ext cx="11710443" cy="59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68978"/>
      </p:ext>
    </p:extLst>
  </p:cSld>
  <p:clrMapOvr>
    <a:masterClrMapping/>
  </p:clrMapOvr>
</p:sld>
</file>

<file path=ppt/theme/theme1.xml><?xml version="1.0" encoding="utf-8"?>
<a:theme xmlns:a="http://schemas.openxmlformats.org/drawingml/2006/main" name="HLpresentationEN">
  <a:themeElements>
    <a:clrScheme name="HydroLogic">
      <a:dk1>
        <a:srgbClr val="000000"/>
      </a:dk1>
      <a:lt1>
        <a:srgbClr val="FFFFFF"/>
      </a:lt1>
      <a:dk2>
        <a:srgbClr val="032D5B"/>
      </a:dk2>
      <a:lt2>
        <a:srgbClr val="F7EED9"/>
      </a:lt2>
      <a:accent1>
        <a:srgbClr val="4F76AF"/>
      </a:accent1>
      <a:accent2>
        <a:srgbClr val="FF4B4B"/>
      </a:accent2>
      <a:accent3>
        <a:srgbClr val="72B800"/>
      </a:accent3>
      <a:accent4>
        <a:srgbClr val="999083"/>
      </a:accent4>
      <a:accent5>
        <a:srgbClr val="00B8BC"/>
      </a:accent5>
      <a:accent6>
        <a:srgbClr val="FF8C0D"/>
      </a:accent6>
      <a:hlink>
        <a:srgbClr val="3B5883"/>
      </a:hlink>
      <a:folHlink>
        <a:srgbClr val="3B5883"/>
      </a:folHlink>
    </a:clrScheme>
    <a:fontScheme name="HydroLogic">
      <a:majorFont>
        <a:latin typeface="Trebuchet MS"/>
        <a:ea typeface=""/>
        <a:cs typeface=""/>
      </a:majorFont>
      <a:minorFont>
        <a:latin typeface="Palatino Linotype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lnSpc>
            <a:spcPct val="90000"/>
          </a:lnSpc>
          <a:defRPr sz="16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160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D90A786FCB124189A5D35C09B235B7" ma:contentTypeVersion="16" ma:contentTypeDescription="Een nieuw document maken." ma:contentTypeScope="" ma:versionID="e0c997240e6299ec6e700b4d3289d066">
  <xsd:schema xmlns:xsd="http://www.w3.org/2001/XMLSchema" xmlns:xs="http://www.w3.org/2001/XMLSchema" xmlns:p="http://schemas.microsoft.com/office/2006/metadata/properties" xmlns:ns2="3b82ee1a-024d-4561-85ff-13d64aa2048a" xmlns:ns3="b4b7695a-5f80-44d8-bda5-5bac0a6ea91c" targetNamespace="http://schemas.microsoft.com/office/2006/metadata/properties" ma:root="true" ma:fieldsID="e06356f729cacf6d007f6ec30463a2a8" ns2:_="" ns3:_="">
    <xsd:import namespace="3b82ee1a-024d-4561-85ff-13d64aa2048a"/>
    <xsd:import namespace="b4b7695a-5f80-44d8-bda5-5bac0a6ea9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82ee1a-024d-4561-85ff-13d64aa204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5ebefd4-f1c7-4a7d-a459-9b8ebc026fcf}" ma:internalName="TaxCatchAll" ma:showField="CatchAllData" ma:web="3b82ee1a-024d-4561-85ff-13d64aa204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b7695a-5f80-44d8-bda5-5bac0a6ea9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a99bed0e-432a-4091-b929-67b863917b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b7695a-5f80-44d8-bda5-5bac0a6ea91c">
      <Terms xmlns="http://schemas.microsoft.com/office/infopath/2007/PartnerControls"/>
    </lcf76f155ced4ddcb4097134ff3c332f>
    <TaxCatchAll xmlns="3b82ee1a-024d-4561-85ff-13d64aa2048a" xsi:nil="true"/>
  </documentManagement>
</p:properties>
</file>

<file path=customXml/itemProps1.xml><?xml version="1.0" encoding="utf-8"?>
<ds:datastoreItem xmlns:ds="http://schemas.openxmlformats.org/officeDocument/2006/customXml" ds:itemID="{6B0DBF28-3A25-427A-AE6B-DE24670637DD}"/>
</file>

<file path=customXml/itemProps2.xml><?xml version="1.0" encoding="utf-8"?>
<ds:datastoreItem xmlns:ds="http://schemas.openxmlformats.org/officeDocument/2006/customXml" ds:itemID="{0A0710F5-1451-42FB-ACA1-18F2484AFC10}"/>
</file>

<file path=customXml/itemProps3.xml><?xml version="1.0" encoding="utf-8"?>
<ds:datastoreItem xmlns:ds="http://schemas.openxmlformats.org/officeDocument/2006/customXml" ds:itemID="{F3507797-42FA-4BD6-ACE0-6474E9F4175B}"/>
</file>

<file path=docProps/app.xml><?xml version="1.0" encoding="utf-8"?>
<Properties xmlns="http://schemas.openxmlformats.org/officeDocument/2006/extended-properties" xmlns:vt="http://schemas.openxmlformats.org/officeDocument/2006/docPropsVTypes">
  <Template>HLpresentationEN</Template>
  <TotalTime>16433</TotalTime>
  <Words>262</Words>
  <Application>Microsoft Office PowerPoint</Application>
  <PresentationFormat>Diavoorstelling (16:9)</PresentationFormat>
  <Paragraphs>69</Paragraphs>
  <Slides>40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5" baseType="lpstr">
      <vt:lpstr>Arial</vt:lpstr>
      <vt:lpstr>Calibri</vt:lpstr>
      <vt:lpstr>Palatino Linotype</vt:lpstr>
      <vt:lpstr>Trebuchet MS</vt:lpstr>
      <vt:lpstr>HLpresentationEN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"Beleid voor morgen begint vandaag” Hoe bouwen we aan een toekomstbestendig Nederland? De grote vragen van nu vragen om samenwerking, kennis én lef.</vt:lpstr>
      <vt:lpstr>PowerPoint-presentatie</vt:lpstr>
      <vt:lpstr>PowerPoint-presentatie</vt:lpstr>
      <vt:lpstr>PowerPoint-presentatie</vt:lpstr>
      <vt:lpstr>Onderdelen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Grote veranderingen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Zelf doen</vt:lpstr>
      <vt:lpstr>PowerPoint-presentatie</vt:lpstr>
      <vt:lpstr>PowerPoint-presentatie</vt:lpstr>
      <vt:lpstr>De gemeente bepaalt het tempo van de klimaatmaatregelen en de energietransitie.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Adviezen</vt:lpstr>
      <vt:lpstr>PowerPoint-presentatie</vt:lpstr>
      <vt:lpstr>Oproep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and climate forecasting</dc:title>
  <dc:creator>Arnold Lobbrecht</dc:creator>
  <cp:lastModifiedBy>Marc Gerritsen</cp:lastModifiedBy>
  <cp:revision>439</cp:revision>
  <cp:lastPrinted>2017-09-12T07:54:40Z</cp:lastPrinted>
  <dcterms:created xsi:type="dcterms:W3CDTF">2014-06-10T13:07:55Z</dcterms:created>
  <dcterms:modified xsi:type="dcterms:W3CDTF">2025-06-27T12:58:20Z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0x010100F2D90A786FCB124189A5D35C09B235B7</vt:lpwstr>
  </property>
</Properties>
</file>