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2" r:id="rId5"/>
    <p:sldMasterId id="2147483669" r:id="rId6"/>
  </p:sldMasterIdLst>
  <p:notesMasterIdLst>
    <p:notesMasterId r:id="rId57"/>
  </p:notesMasterIdLst>
  <p:sldIdLst>
    <p:sldId id="279" r:id="rId7"/>
    <p:sldId id="1270" r:id="rId8"/>
    <p:sldId id="1305" r:id="rId9"/>
    <p:sldId id="1275" r:id="rId10"/>
    <p:sldId id="1304" r:id="rId11"/>
    <p:sldId id="1282" r:id="rId12"/>
    <p:sldId id="352" r:id="rId13"/>
    <p:sldId id="356" r:id="rId14"/>
    <p:sldId id="1276" r:id="rId15"/>
    <p:sldId id="1299" r:id="rId16"/>
    <p:sldId id="339" r:id="rId17"/>
    <p:sldId id="340" r:id="rId18"/>
    <p:sldId id="343" r:id="rId19"/>
    <p:sldId id="345" r:id="rId20"/>
    <p:sldId id="347" r:id="rId21"/>
    <p:sldId id="355" r:id="rId22"/>
    <p:sldId id="1300" r:id="rId23"/>
    <p:sldId id="1280" r:id="rId24"/>
    <p:sldId id="1306" r:id="rId25"/>
    <p:sldId id="1246" r:id="rId26"/>
    <p:sldId id="295" r:id="rId27"/>
    <p:sldId id="1314" r:id="rId28"/>
    <p:sldId id="1315" r:id="rId29"/>
    <p:sldId id="1283" r:id="rId30"/>
    <p:sldId id="1281" r:id="rId31"/>
    <p:sldId id="1307" r:id="rId32"/>
    <p:sldId id="1284" r:id="rId33"/>
    <p:sldId id="639" r:id="rId34"/>
    <p:sldId id="274" r:id="rId35"/>
    <p:sldId id="630" r:id="rId36"/>
    <p:sldId id="640" r:id="rId37"/>
    <p:sldId id="627" r:id="rId38"/>
    <p:sldId id="1227" r:id="rId39"/>
    <p:sldId id="1277" r:id="rId40"/>
    <p:sldId id="1308" r:id="rId41"/>
    <p:sldId id="1286" r:id="rId42"/>
    <p:sldId id="1287" r:id="rId43"/>
    <p:sldId id="1288" r:id="rId44"/>
    <p:sldId id="1273" r:id="rId45"/>
    <p:sldId id="1311" r:id="rId46"/>
    <p:sldId id="1312" r:id="rId47"/>
    <p:sldId id="1294" r:id="rId48"/>
    <p:sldId id="282" r:id="rId49"/>
    <p:sldId id="1146" r:id="rId50"/>
    <p:sldId id="1242" r:id="rId51"/>
    <p:sldId id="1258" r:id="rId52"/>
    <p:sldId id="1248" r:id="rId53"/>
    <p:sldId id="1249" r:id="rId54"/>
    <p:sldId id="1295" r:id="rId55"/>
    <p:sldId id="1313" r:id="rId5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A25CB2-5CBA-4319-9E97-11885882ED12}" v="10" dt="2024-10-17T06:56:28.3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68" autoAdjust="0"/>
    <p:restoredTop sz="94660"/>
  </p:normalViewPr>
  <p:slideViewPr>
    <p:cSldViewPr snapToGrid="0">
      <p:cViewPr varScale="1">
        <p:scale>
          <a:sx n="64" d="100"/>
          <a:sy n="64" d="100"/>
        </p:scale>
        <p:origin x="6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slide" Target="slides/slide48.xml"/><Relationship Id="rId62"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Blad1!$B$1</c:f>
              <c:strCache>
                <c:ptCount val="1"/>
                <c:pt idx="0">
                  <c:v>Inkomsten van gemeenten (begroting 2023)</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9-F77A-4B3C-99D6-9E1A442E39F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2-F77A-4B3C-99D6-9E1A442E39F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3-F77A-4B3C-99D6-9E1A442E39F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4-F77A-4B3C-99D6-9E1A442E39F2}"/>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5-F77A-4B3C-99D6-9E1A442E39F2}"/>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6-F77A-4B3C-99D6-9E1A442E39F2}"/>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8-F77A-4B3C-99D6-9E1A442E39F2}"/>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7-F77A-4B3C-99D6-9E1A442E39F2}"/>
              </c:ext>
            </c:extLst>
          </c:dPt>
          <c:dLbls>
            <c:dLbl>
              <c:idx val="1"/>
              <c:layout>
                <c:manualLayout>
                  <c:x val="-6.3291139240506328E-3"/>
                  <c:y val="5.5673577603702042E-2"/>
                </c:manualLayout>
              </c:layout>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noAutofit/>
                </a:bodyPr>
                <a:lstStyle/>
                <a:p>
                  <a:pPr>
                    <a:defRPr sz="1400" b="1" i="0" u="none" strike="noStrike" kern="1200" baseline="0">
                      <a:solidFill>
                        <a:schemeClr val="dk1">
                          <a:lumMod val="65000"/>
                          <a:lumOff val="35000"/>
                        </a:schemeClr>
                      </a:solidFill>
                      <a:latin typeface="+mn-lt"/>
                      <a:ea typeface="+mn-ea"/>
                      <a:cs typeface="+mn-cs"/>
                    </a:defRPr>
                  </a:pPr>
                  <a:endParaRPr lang="nl-NL"/>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8865892554569922"/>
                      <c:h val="0.11827346676245895"/>
                    </c:manualLayout>
                  </c15:layout>
                </c:ext>
                <c:ext xmlns:c16="http://schemas.microsoft.com/office/drawing/2014/chart" uri="{C3380CC4-5D6E-409C-BE32-E72D297353CC}">
                  <c16:uniqueId val="{00000002-F77A-4B3C-99D6-9E1A442E39F2}"/>
                </c:ext>
              </c:extLst>
            </c:dLbl>
            <c:dLbl>
              <c:idx val="2"/>
              <c:layout>
                <c:manualLayout>
                  <c:x val="-9.6202531645569647E-2"/>
                  <c:y val="0.1048766565427481"/>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F77A-4B3C-99D6-9E1A442E39F2}"/>
                </c:ext>
              </c:extLst>
            </c:dLbl>
            <c:dLbl>
              <c:idx val="3"/>
              <c:layout>
                <c:manualLayout>
                  <c:x val="-9.3843915080235221E-2"/>
                  <c:y val="9.0663768066350708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F77A-4B3C-99D6-9E1A442E39F2}"/>
                </c:ext>
              </c:extLst>
            </c:dLbl>
            <c:dLbl>
              <c:idx val="4"/>
              <c:layout>
                <c:manualLayout>
                  <c:x val="-9.2645021429283367E-2"/>
                  <c:y val="4.9336938511915063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9239459782717031"/>
                      <c:h val="0.10905106173036232"/>
                    </c:manualLayout>
                  </c15:layout>
                </c:ext>
                <c:ext xmlns:c16="http://schemas.microsoft.com/office/drawing/2014/chart" uri="{C3380CC4-5D6E-409C-BE32-E72D297353CC}">
                  <c16:uniqueId val="{00000005-F77A-4B3C-99D6-9E1A442E39F2}"/>
                </c:ext>
              </c:extLst>
            </c:dLbl>
            <c:dLbl>
              <c:idx val="5"/>
              <c:layout>
                <c:manualLayout>
                  <c:x val="-6.857445430080733E-2"/>
                  <c:y val="7.905115973033236E-2"/>
                </c:manualLayout>
              </c:layout>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noAutofit/>
                </a:bodyPr>
                <a:lstStyle/>
                <a:p>
                  <a:pPr>
                    <a:defRPr sz="1400" b="1" i="0" u="none" strike="noStrike" kern="1200" baseline="0">
                      <a:solidFill>
                        <a:schemeClr val="dk1">
                          <a:lumMod val="65000"/>
                          <a:lumOff val="35000"/>
                        </a:schemeClr>
                      </a:solidFill>
                      <a:latin typeface="+mn-lt"/>
                      <a:ea typeface="+mn-ea"/>
                      <a:cs typeface="+mn-cs"/>
                    </a:defRPr>
                  </a:pPr>
                  <a:endParaRPr lang="nl-NL"/>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8041493072859558"/>
                      <c:h val="0.10813840251143686"/>
                    </c:manualLayout>
                  </c15:layout>
                </c:ext>
                <c:ext xmlns:c16="http://schemas.microsoft.com/office/drawing/2014/chart" uri="{C3380CC4-5D6E-409C-BE32-E72D297353CC}">
                  <c16:uniqueId val="{00000006-F77A-4B3C-99D6-9E1A442E39F2}"/>
                </c:ext>
              </c:extLst>
            </c:dLbl>
            <c:dLbl>
              <c:idx val="6"/>
              <c:layout>
                <c:manualLayout>
                  <c:x val="-6.3291139240506333E-2"/>
                  <c:y val="1.9278699131641955E-3"/>
                </c:manualLayout>
              </c:layout>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noAutofit/>
                </a:bodyPr>
                <a:lstStyle/>
                <a:p>
                  <a:pPr>
                    <a:defRPr sz="1400" b="1" i="0" u="none" strike="noStrike" kern="1200" baseline="0">
                      <a:solidFill>
                        <a:schemeClr val="dk1">
                          <a:lumMod val="65000"/>
                          <a:lumOff val="35000"/>
                        </a:schemeClr>
                      </a:solidFill>
                      <a:latin typeface="+mn-lt"/>
                      <a:ea typeface="+mn-ea"/>
                      <a:cs typeface="+mn-cs"/>
                    </a:defRPr>
                  </a:pPr>
                  <a:endParaRPr lang="nl-NL"/>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1172809727897937"/>
                      <c:h val="0.12566561116909147"/>
                    </c:manualLayout>
                  </c15:layout>
                </c:ext>
                <c:ext xmlns:c16="http://schemas.microsoft.com/office/drawing/2014/chart" uri="{C3380CC4-5D6E-409C-BE32-E72D297353CC}">
                  <c16:uniqueId val="{00000008-F77A-4B3C-99D6-9E1A442E39F2}"/>
                </c:ext>
              </c:extLst>
            </c:dLbl>
            <c:dLbl>
              <c:idx val="7"/>
              <c:layout>
                <c:manualLayout>
                  <c:x val="5.8227848101265821E-2"/>
                  <c:y val="2.7041061307218672E-4"/>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F77A-4B3C-99D6-9E1A442E39F2}"/>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dk1">
                        <a:lumMod val="65000"/>
                        <a:lumOff val="35000"/>
                      </a:schemeClr>
                    </a:solidFill>
                    <a:latin typeface="+mn-lt"/>
                    <a:ea typeface="+mn-ea"/>
                    <a:cs typeface="+mn-cs"/>
                  </a:defRPr>
                </a:pPr>
                <a:endParaRPr lang="nl-NL"/>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Blad1!$A$2:$A$9</c:f>
              <c:strCache>
                <c:ptCount val="8"/>
                <c:pt idx="0">
                  <c:v>Gemeentefonds</c:v>
                </c:pt>
                <c:pt idx="1">
                  <c:v>Specifieke Uitkeringen</c:v>
                </c:pt>
                <c:pt idx="2">
                  <c:v>OZB</c:v>
                </c:pt>
                <c:pt idx="3">
                  <c:v>Overige belastingen</c:v>
                </c:pt>
                <c:pt idx="4">
                  <c:v>Retributies</c:v>
                </c:pt>
                <c:pt idx="5">
                  <c:v>Bouwgrondexploitaties</c:v>
                </c:pt>
                <c:pt idx="6">
                  <c:v>Onttrekkingen reserves</c:v>
                </c:pt>
                <c:pt idx="7">
                  <c:v>Overige middelen</c:v>
                </c:pt>
              </c:strCache>
            </c:strRef>
          </c:cat>
          <c:val>
            <c:numRef>
              <c:f>Blad1!$B$2:$B$9</c:f>
              <c:numCache>
                <c:formatCode>General</c:formatCode>
                <c:ptCount val="8"/>
                <c:pt idx="0">
                  <c:v>40.5</c:v>
                </c:pt>
                <c:pt idx="1">
                  <c:v>8.9</c:v>
                </c:pt>
                <c:pt idx="2">
                  <c:v>5.0999999999999996</c:v>
                </c:pt>
                <c:pt idx="3">
                  <c:v>1.8</c:v>
                </c:pt>
                <c:pt idx="4">
                  <c:v>5.3</c:v>
                </c:pt>
                <c:pt idx="5">
                  <c:v>3.4</c:v>
                </c:pt>
                <c:pt idx="6">
                  <c:v>3.5</c:v>
                </c:pt>
                <c:pt idx="7">
                  <c:v>3</c:v>
                </c:pt>
              </c:numCache>
            </c:numRef>
          </c:val>
          <c:extLst>
            <c:ext xmlns:c16="http://schemas.microsoft.com/office/drawing/2014/chart" uri="{C3380CC4-5D6E-409C-BE32-E72D297353CC}">
              <c16:uniqueId val="{00000000-F77A-4B3C-99D6-9E1A442E39F2}"/>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924050632911392E-2"/>
          <c:y val="0"/>
          <c:w val="0.97215189873417718"/>
          <c:h val="0.85350277287530474"/>
        </c:manualLayout>
      </c:layout>
      <c:lineChart>
        <c:grouping val="standard"/>
        <c:varyColors val="0"/>
        <c:ser>
          <c:idx val="0"/>
          <c:order val="0"/>
          <c:tx>
            <c:strRef>
              <c:f>Blad1!$B$1</c:f>
              <c:strCache>
                <c:ptCount val="1"/>
                <c:pt idx="0">
                  <c:v>Kolom1</c:v>
                </c:pt>
              </c:strCache>
            </c:strRef>
          </c:tx>
          <c:spPr>
            <a:ln w="28575" cap="rnd">
              <a:solidFill>
                <a:schemeClr val="accent1"/>
              </a:solidFill>
              <a:round/>
            </a:ln>
            <a:effectLst/>
          </c:spPr>
          <c:marker>
            <c:symbol val="none"/>
          </c:marker>
          <c:cat>
            <c:strRef>
              <c:f>Blad1!$A$2:$A$7</c:f>
              <c:strCache>
                <c:ptCount val="6"/>
                <c:pt idx="0">
                  <c:v>T</c:v>
                </c:pt>
                <c:pt idx="1">
                  <c:v>T+1</c:v>
                </c:pt>
                <c:pt idx="2">
                  <c:v>T+2</c:v>
                </c:pt>
                <c:pt idx="3">
                  <c:v>T+3</c:v>
                </c:pt>
                <c:pt idx="4">
                  <c:v>T+4</c:v>
                </c:pt>
                <c:pt idx="5">
                  <c:v>T+5</c:v>
                </c:pt>
              </c:strCache>
            </c:strRef>
          </c:cat>
          <c:val>
            <c:numRef>
              <c:f>Blad1!$B$2:$B$7</c:f>
              <c:numCache>
                <c:formatCode>General</c:formatCode>
                <c:ptCount val="6"/>
                <c:pt idx="0">
                  <c:v>0</c:v>
                </c:pt>
                <c:pt idx="1">
                  <c:v>2</c:v>
                </c:pt>
                <c:pt idx="2">
                  <c:v>4</c:v>
                </c:pt>
                <c:pt idx="3">
                  <c:v>6</c:v>
                </c:pt>
                <c:pt idx="4">
                  <c:v>8</c:v>
                </c:pt>
                <c:pt idx="5">
                  <c:v>10</c:v>
                </c:pt>
              </c:numCache>
            </c:numRef>
          </c:val>
          <c:smooth val="0"/>
          <c:extLst>
            <c:ext xmlns:c16="http://schemas.microsoft.com/office/drawing/2014/chart" uri="{C3380CC4-5D6E-409C-BE32-E72D297353CC}">
              <c16:uniqueId val="{00000000-89FA-4D26-B79B-C92A2C53DB4B}"/>
            </c:ext>
          </c:extLst>
        </c:ser>
        <c:ser>
          <c:idx val="1"/>
          <c:order val="1"/>
          <c:tx>
            <c:strRef>
              <c:f>Blad1!$C$1</c:f>
              <c:strCache>
                <c:ptCount val="1"/>
                <c:pt idx="0">
                  <c:v>Reeks 2</c:v>
                </c:pt>
              </c:strCache>
            </c:strRef>
          </c:tx>
          <c:spPr>
            <a:ln w="28575" cap="rnd">
              <a:solidFill>
                <a:schemeClr val="accent2"/>
              </a:solidFill>
              <a:round/>
            </a:ln>
            <a:effectLst/>
          </c:spPr>
          <c:marker>
            <c:symbol val="none"/>
          </c:marker>
          <c:cat>
            <c:strRef>
              <c:f>Blad1!$A$2:$A$7</c:f>
              <c:strCache>
                <c:ptCount val="6"/>
                <c:pt idx="0">
                  <c:v>T</c:v>
                </c:pt>
                <c:pt idx="1">
                  <c:v>T+1</c:v>
                </c:pt>
                <c:pt idx="2">
                  <c:v>T+2</c:v>
                </c:pt>
                <c:pt idx="3">
                  <c:v>T+3</c:v>
                </c:pt>
                <c:pt idx="4">
                  <c:v>T+4</c:v>
                </c:pt>
                <c:pt idx="5">
                  <c:v>T+5</c:v>
                </c:pt>
              </c:strCache>
            </c:strRef>
          </c:cat>
          <c:val>
            <c:numRef>
              <c:f>Blad1!$C$2:$C$7</c:f>
              <c:numCache>
                <c:formatCode>General</c:formatCode>
                <c:ptCount val="6"/>
                <c:pt idx="0">
                  <c:v>0</c:v>
                </c:pt>
                <c:pt idx="1">
                  <c:v>2</c:v>
                </c:pt>
                <c:pt idx="2">
                  <c:v>3.8</c:v>
                </c:pt>
                <c:pt idx="3">
                  <c:v>5.6</c:v>
                </c:pt>
                <c:pt idx="4">
                  <c:v>7.4</c:v>
                </c:pt>
                <c:pt idx="5">
                  <c:v>9.1999999999999993</c:v>
                </c:pt>
              </c:numCache>
            </c:numRef>
          </c:val>
          <c:smooth val="0"/>
          <c:extLst>
            <c:ext xmlns:c16="http://schemas.microsoft.com/office/drawing/2014/chart" uri="{C3380CC4-5D6E-409C-BE32-E72D297353CC}">
              <c16:uniqueId val="{00000001-89FA-4D26-B79B-C92A2C53DB4B}"/>
            </c:ext>
          </c:extLst>
        </c:ser>
        <c:ser>
          <c:idx val="2"/>
          <c:order val="2"/>
          <c:tx>
            <c:strRef>
              <c:f>Blad1!$D$1</c:f>
              <c:strCache>
                <c:ptCount val="1"/>
                <c:pt idx="0">
                  <c:v>Reeks 3</c:v>
                </c:pt>
              </c:strCache>
            </c:strRef>
          </c:tx>
          <c:spPr>
            <a:ln w="28575" cap="rnd">
              <a:solidFill>
                <a:schemeClr val="accent3"/>
              </a:solidFill>
              <a:round/>
            </a:ln>
            <a:effectLst/>
          </c:spPr>
          <c:marker>
            <c:symbol val="none"/>
          </c:marker>
          <c:cat>
            <c:strRef>
              <c:f>Blad1!$A$2:$A$7</c:f>
              <c:strCache>
                <c:ptCount val="6"/>
                <c:pt idx="0">
                  <c:v>T</c:v>
                </c:pt>
                <c:pt idx="1">
                  <c:v>T+1</c:v>
                </c:pt>
                <c:pt idx="2">
                  <c:v>T+2</c:v>
                </c:pt>
                <c:pt idx="3">
                  <c:v>T+3</c:v>
                </c:pt>
                <c:pt idx="4">
                  <c:v>T+4</c:v>
                </c:pt>
                <c:pt idx="5">
                  <c:v>T+5</c:v>
                </c:pt>
              </c:strCache>
            </c:strRef>
          </c:cat>
          <c:val>
            <c:numRef>
              <c:f>Blad1!$D$2:$D$7</c:f>
              <c:numCache>
                <c:formatCode>General</c:formatCode>
                <c:ptCount val="6"/>
                <c:pt idx="0">
                  <c:v>0</c:v>
                </c:pt>
                <c:pt idx="1">
                  <c:v>2</c:v>
                </c:pt>
                <c:pt idx="2">
                  <c:v>3.8</c:v>
                </c:pt>
                <c:pt idx="3">
                  <c:v>5.4</c:v>
                </c:pt>
                <c:pt idx="4">
                  <c:v>7</c:v>
                </c:pt>
                <c:pt idx="5">
                  <c:v>8.6</c:v>
                </c:pt>
              </c:numCache>
            </c:numRef>
          </c:val>
          <c:smooth val="0"/>
          <c:extLst>
            <c:ext xmlns:c16="http://schemas.microsoft.com/office/drawing/2014/chart" uri="{C3380CC4-5D6E-409C-BE32-E72D297353CC}">
              <c16:uniqueId val="{00000002-89FA-4D26-B79B-C92A2C53DB4B}"/>
            </c:ext>
          </c:extLst>
        </c:ser>
        <c:ser>
          <c:idx val="3"/>
          <c:order val="3"/>
          <c:tx>
            <c:strRef>
              <c:f>Blad1!$E$1</c:f>
              <c:strCache>
                <c:ptCount val="1"/>
                <c:pt idx="0">
                  <c:v>reeke 4</c:v>
                </c:pt>
              </c:strCache>
            </c:strRef>
          </c:tx>
          <c:spPr>
            <a:ln w="28575" cap="rnd">
              <a:solidFill>
                <a:schemeClr val="accent4"/>
              </a:solidFill>
              <a:round/>
            </a:ln>
            <a:effectLst/>
          </c:spPr>
          <c:marker>
            <c:symbol val="none"/>
          </c:marker>
          <c:cat>
            <c:strRef>
              <c:f>Blad1!$A$2:$A$7</c:f>
              <c:strCache>
                <c:ptCount val="6"/>
                <c:pt idx="0">
                  <c:v>T</c:v>
                </c:pt>
                <c:pt idx="1">
                  <c:v>T+1</c:v>
                </c:pt>
                <c:pt idx="2">
                  <c:v>T+2</c:v>
                </c:pt>
                <c:pt idx="3">
                  <c:v>T+3</c:v>
                </c:pt>
                <c:pt idx="4">
                  <c:v>T+4</c:v>
                </c:pt>
                <c:pt idx="5">
                  <c:v>T+5</c:v>
                </c:pt>
              </c:strCache>
            </c:strRef>
          </c:cat>
          <c:val>
            <c:numRef>
              <c:f>Blad1!$E$2:$E$7</c:f>
              <c:numCache>
                <c:formatCode>General</c:formatCode>
                <c:ptCount val="6"/>
                <c:pt idx="0">
                  <c:v>0</c:v>
                </c:pt>
                <c:pt idx="1">
                  <c:v>2</c:v>
                </c:pt>
                <c:pt idx="2">
                  <c:v>3.8</c:v>
                </c:pt>
                <c:pt idx="3">
                  <c:v>5.4</c:v>
                </c:pt>
                <c:pt idx="4">
                  <c:v>6.8</c:v>
                </c:pt>
                <c:pt idx="5">
                  <c:v>8.1999999999999993</c:v>
                </c:pt>
              </c:numCache>
            </c:numRef>
          </c:val>
          <c:smooth val="0"/>
          <c:extLst>
            <c:ext xmlns:c16="http://schemas.microsoft.com/office/drawing/2014/chart" uri="{C3380CC4-5D6E-409C-BE32-E72D297353CC}">
              <c16:uniqueId val="{00000003-89FA-4D26-B79B-C92A2C53DB4B}"/>
            </c:ext>
          </c:extLst>
        </c:ser>
        <c:ser>
          <c:idx val="4"/>
          <c:order val="4"/>
          <c:tx>
            <c:strRef>
              <c:f>Blad1!$F$1</c:f>
              <c:strCache>
                <c:ptCount val="1"/>
                <c:pt idx="0">
                  <c:v>reeks 5</c:v>
                </c:pt>
              </c:strCache>
            </c:strRef>
          </c:tx>
          <c:spPr>
            <a:ln w="28575" cap="rnd">
              <a:solidFill>
                <a:schemeClr val="accent5"/>
              </a:solidFill>
              <a:round/>
            </a:ln>
            <a:effectLst/>
          </c:spPr>
          <c:marker>
            <c:symbol val="none"/>
          </c:marker>
          <c:cat>
            <c:strRef>
              <c:f>Blad1!$A$2:$A$7</c:f>
              <c:strCache>
                <c:ptCount val="6"/>
                <c:pt idx="0">
                  <c:v>T</c:v>
                </c:pt>
                <c:pt idx="1">
                  <c:v>T+1</c:v>
                </c:pt>
                <c:pt idx="2">
                  <c:v>T+2</c:v>
                </c:pt>
                <c:pt idx="3">
                  <c:v>T+3</c:v>
                </c:pt>
                <c:pt idx="4">
                  <c:v>T+4</c:v>
                </c:pt>
                <c:pt idx="5">
                  <c:v>T+5</c:v>
                </c:pt>
              </c:strCache>
            </c:strRef>
          </c:cat>
          <c:val>
            <c:numRef>
              <c:f>Blad1!$F$2:$F$7</c:f>
              <c:numCache>
                <c:formatCode>General</c:formatCode>
                <c:ptCount val="6"/>
                <c:pt idx="0">
                  <c:v>0</c:v>
                </c:pt>
                <c:pt idx="1">
                  <c:v>2</c:v>
                </c:pt>
                <c:pt idx="2">
                  <c:v>3.8</c:v>
                </c:pt>
                <c:pt idx="3">
                  <c:v>5.4</c:v>
                </c:pt>
                <c:pt idx="4">
                  <c:v>6.8</c:v>
                </c:pt>
                <c:pt idx="5">
                  <c:v>8</c:v>
                </c:pt>
              </c:numCache>
            </c:numRef>
          </c:val>
          <c:smooth val="0"/>
          <c:extLst>
            <c:ext xmlns:c16="http://schemas.microsoft.com/office/drawing/2014/chart" uri="{C3380CC4-5D6E-409C-BE32-E72D297353CC}">
              <c16:uniqueId val="{00000004-89FA-4D26-B79B-C92A2C53DB4B}"/>
            </c:ext>
          </c:extLst>
        </c:ser>
        <c:dLbls>
          <c:showLegendKey val="0"/>
          <c:showVal val="0"/>
          <c:showCatName val="0"/>
          <c:showSerName val="0"/>
          <c:showPercent val="0"/>
          <c:showBubbleSize val="0"/>
        </c:dLbls>
        <c:smooth val="0"/>
        <c:axId val="1051880840"/>
        <c:axId val="1051879040"/>
      </c:lineChart>
      <c:catAx>
        <c:axId val="1051880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nl-NL"/>
          </a:p>
        </c:txPr>
        <c:crossAx val="1051879040"/>
        <c:crosses val="autoZero"/>
        <c:auto val="1"/>
        <c:lblAlgn val="ctr"/>
        <c:lblOffset val="100"/>
        <c:noMultiLvlLbl val="0"/>
      </c:catAx>
      <c:valAx>
        <c:axId val="1051879040"/>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0518808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80DD1E-3E16-43C2-A547-F88DCC05DD17}" type="datetimeFigureOut">
              <a:rPr lang="nl-NL" smtClean="0"/>
              <a:t>17-10-2024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FD603C-E649-45F9-A607-31EDA6805A6E}" type="slidenum">
              <a:rPr lang="nl-NL" smtClean="0"/>
              <a:t>‹nr.›</a:t>
            </a:fld>
            <a:endParaRPr lang="nl-NL"/>
          </a:p>
        </p:txBody>
      </p:sp>
    </p:spTree>
    <p:extLst>
      <p:ext uri="{BB962C8B-B14F-4D97-AF65-F5344CB8AC3E}">
        <p14:creationId xmlns:p14="http://schemas.microsoft.com/office/powerpoint/2010/main" val="1981545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2813" rtl="0" eaLnBrk="0" fontAlgn="base" latinLnBrk="0" hangingPunct="0">
              <a:lnSpc>
                <a:spcPct val="100000"/>
              </a:lnSpc>
              <a:spcBef>
                <a:spcPct val="30000"/>
              </a:spcBef>
              <a:spcAft>
                <a:spcPct val="0"/>
              </a:spcAft>
              <a:buClrTx/>
              <a:buSzTx/>
              <a:buFontTx/>
              <a:buNone/>
              <a:tabLst/>
              <a:defRPr/>
            </a:pPr>
            <a:r>
              <a:rPr lang="nl-NL" dirty="0"/>
              <a:t>Voor datum, voettekst,</a:t>
            </a:r>
            <a:r>
              <a:rPr lang="nl-NL" baseline="0" dirty="0"/>
              <a:t> etc. gebruik onder het menu ‘Invoegen’ de gewenste optie.</a:t>
            </a:r>
          </a:p>
          <a:p>
            <a:pPr marL="0" marR="0" indent="0" algn="l" defTabSz="912813" rtl="0" eaLnBrk="0" fontAlgn="base" latinLnBrk="0" hangingPunct="0">
              <a:lnSpc>
                <a:spcPct val="100000"/>
              </a:lnSpc>
              <a:spcBef>
                <a:spcPct val="30000"/>
              </a:spcBef>
              <a:spcAft>
                <a:spcPct val="0"/>
              </a:spcAft>
              <a:buClrTx/>
              <a:buSzTx/>
              <a:buFontTx/>
              <a:buNone/>
              <a:tabLst/>
              <a:defRPr/>
            </a:pPr>
            <a:r>
              <a:rPr lang="nl-NL" baseline="0" dirty="0"/>
              <a:t>Via Start, Nieuwe dia kun je kiezen uit diverse soorten dia’s om in </a:t>
            </a:r>
            <a:r>
              <a:rPr lang="nl-NL" baseline="0"/>
              <a:t>te voegen.</a:t>
            </a:r>
            <a:endParaRPr lang="nl-NL" dirty="0"/>
          </a:p>
        </p:txBody>
      </p:sp>
      <p:sp>
        <p:nvSpPr>
          <p:cNvPr id="4" name="Tijdelijke aanduiding voor dianummer 3"/>
          <p:cNvSpPr>
            <a:spLocks noGrp="1"/>
          </p:cNvSpPr>
          <p:nvPr>
            <p:ph type="sldNum" sz="quarter" idx="10"/>
          </p:nvPr>
        </p:nvSpPr>
        <p:spPr/>
        <p:txBody>
          <a:bodyPr/>
          <a:lstStyle/>
          <a:p>
            <a:pPr marL="0" marR="0" lvl="0" indent="0" algn="r" defTabSz="912813" rtl="0" eaLnBrk="1" fontAlgn="base" latinLnBrk="0" hangingPunct="1">
              <a:lnSpc>
                <a:spcPct val="100000"/>
              </a:lnSpc>
              <a:spcBef>
                <a:spcPct val="0"/>
              </a:spcBef>
              <a:spcAft>
                <a:spcPct val="0"/>
              </a:spcAft>
              <a:buClrTx/>
              <a:buSzTx/>
              <a:buFontTx/>
              <a:buNone/>
              <a:tabLst/>
              <a:defRPr/>
            </a:pPr>
            <a:fld id="{3399720B-A57D-9C40-A75B-79A2C5AF5111}" type="slidenum">
              <a:rPr kumimoji="0" lang="nl-NL" altLang="en-US" sz="12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2813" rtl="0" eaLnBrk="1" fontAlgn="base" latinLnBrk="0" hangingPunct="1">
                <a:lnSpc>
                  <a:spcPct val="100000"/>
                </a:lnSpc>
                <a:spcBef>
                  <a:spcPct val="0"/>
                </a:spcBef>
                <a:spcAft>
                  <a:spcPct val="0"/>
                </a:spcAft>
                <a:buClrTx/>
                <a:buSzTx/>
                <a:buFontTx/>
                <a:buNone/>
                <a:tabLst/>
                <a:defRPr/>
              </a:pPr>
              <a:t>1</a:t>
            </a:fld>
            <a:endParaRPr kumimoji="0" lang="nl-NL" altLang="en-US" sz="12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125666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2813" rtl="0" eaLnBrk="1" fontAlgn="base" latinLnBrk="0" hangingPunct="1">
              <a:lnSpc>
                <a:spcPct val="100000"/>
              </a:lnSpc>
              <a:spcBef>
                <a:spcPct val="0"/>
              </a:spcBef>
              <a:spcAft>
                <a:spcPct val="0"/>
              </a:spcAft>
              <a:buClrTx/>
              <a:buSzTx/>
              <a:buFontTx/>
              <a:buNone/>
              <a:tabLst/>
              <a:defRPr/>
            </a:pPr>
            <a:fld id="{3399720B-A57D-9C40-A75B-79A2C5AF5111}" type="slidenum">
              <a:rPr kumimoji="0" lang="nl-NL" altLang="en-US" sz="12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2813" rtl="0" eaLnBrk="1" fontAlgn="base" latinLnBrk="0" hangingPunct="1">
                <a:lnSpc>
                  <a:spcPct val="100000"/>
                </a:lnSpc>
                <a:spcBef>
                  <a:spcPct val="0"/>
                </a:spcBef>
                <a:spcAft>
                  <a:spcPct val="0"/>
                </a:spcAft>
                <a:buClrTx/>
                <a:buSzTx/>
                <a:buFontTx/>
                <a:buNone/>
                <a:tabLst/>
                <a:defRPr/>
              </a:pPr>
              <a:t>29</a:t>
            </a:fld>
            <a:endParaRPr kumimoji="0" lang="nl-NL" altLang="en-US" sz="12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1126042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Eerste 2 woonlastenmonitor</a:t>
            </a:r>
          </a:p>
          <a:p>
            <a:r>
              <a:rPr lang="nl-NL" dirty="0"/>
              <a:t>Toeristen en parkeer macro klein, micro groot</a:t>
            </a:r>
          </a:p>
          <a:p>
            <a:r>
              <a:rPr lang="nl-NL" dirty="0"/>
              <a:t>Baatbelasting: zonde </a:t>
            </a:r>
          </a:p>
        </p:txBody>
      </p:sp>
      <p:sp>
        <p:nvSpPr>
          <p:cNvPr id="4" name="Tijdelijke aanduiding voor dianummer 3"/>
          <p:cNvSpPr>
            <a:spLocks noGrp="1"/>
          </p:cNvSpPr>
          <p:nvPr>
            <p:ph type="sldNum" sz="quarter" idx="5"/>
          </p:nvPr>
        </p:nvSpPr>
        <p:spPr/>
        <p:txBody>
          <a:bodyPr/>
          <a:lstStyle/>
          <a:p>
            <a:pPr marL="0" marR="0" lvl="0" indent="0" algn="r" defTabSz="912813" rtl="0" eaLnBrk="1" fontAlgn="base" latinLnBrk="0" hangingPunct="1">
              <a:lnSpc>
                <a:spcPct val="100000"/>
              </a:lnSpc>
              <a:spcBef>
                <a:spcPct val="0"/>
              </a:spcBef>
              <a:spcAft>
                <a:spcPct val="0"/>
              </a:spcAft>
              <a:buClrTx/>
              <a:buSzTx/>
              <a:buFontTx/>
              <a:buNone/>
              <a:tabLst/>
              <a:defRPr/>
            </a:pPr>
            <a:fld id="{B2B6EED4-FCB8-4EF3-A5ED-287BAE946CA5}" type="slidenum">
              <a:rPr kumimoji="0" lang="nl-NL" sz="12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2813" rtl="0" eaLnBrk="1" fontAlgn="base" latinLnBrk="0" hangingPunct="1">
                <a:lnSpc>
                  <a:spcPct val="100000"/>
                </a:lnSpc>
                <a:spcBef>
                  <a:spcPct val="0"/>
                </a:spcBef>
                <a:spcAft>
                  <a:spcPct val="0"/>
                </a:spcAft>
                <a:buClrTx/>
                <a:buSzTx/>
                <a:buFontTx/>
                <a:buNone/>
                <a:tabLst/>
                <a:defRPr/>
              </a:pPr>
              <a:t>30</a:t>
            </a:fld>
            <a:endParaRPr kumimoji="0" lang="nl-NL" sz="12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0707130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VNG">
    <p:spTree>
      <p:nvGrpSpPr>
        <p:cNvPr id="1" name=""/>
        <p:cNvGrpSpPr/>
        <p:nvPr/>
      </p:nvGrpSpPr>
      <p:grpSpPr>
        <a:xfrm>
          <a:off x="0" y="0"/>
          <a:ext cx="0" cy="0"/>
          <a:chOff x="0" y="0"/>
          <a:chExt cx="0" cy="0"/>
        </a:xfrm>
      </p:grpSpPr>
      <p:grpSp>
        <p:nvGrpSpPr>
          <p:cNvPr id="4" name="Groeperen 3"/>
          <p:cNvGrpSpPr>
            <a:grpSpLocks/>
          </p:cNvGrpSpPr>
          <p:nvPr userDrawn="1"/>
        </p:nvGrpSpPr>
        <p:grpSpPr bwMode="auto">
          <a:xfrm>
            <a:off x="7356475" y="1871663"/>
            <a:ext cx="4845040" cy="4319587"/>
            <a:chOff x="7222241" y="1800000"/>
            <a:chExt cx="4844271" cy="4320000"/>
          </a:xfrm>
          <a:solidFill>
            <a:schemeClr val="tx2"/>
          </a:solidFill>
        </p:grpSpPr>
        <p:sp>
          <p:nvSpPr>
            <p:cNvPr id="5" name="Uitstel 4"/>
            <p:cNvSpPr/>
            <p:nvPr/>
          </p:nvSpPr>
          <p:spPr>
            <a:xfrm rot="10800000">
              <a:off x="7222241" y="1800000"/>
              <a:ext cx="4320490" cy="4320000"/>
            </a:xfrm>
            <a:prstGeom prst="flowChartDelay">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a:defRPr/>
              </a:pPr>
              <a:endParaRPr lang="en-US" altLang="en-US" sz="1800" dirty="0">
                <a:solidFill>
                  <a:srgbClr val="FFFFFF"/>
                </a:solidFill>
                <a:latin typeface="Arial" panose="020B0604020202020204" pitchFamily="34" charset="0"/>
              </a:endParaRPr>
            </a:p>
          </p:txBody>
        </p:sp>
        <p:sp>
          <p:nvSpPr>
            <p:cNvPr id="6" name="Rechthoek 5"/>
            <p:cNvSpPr/>
            <p:nvPr/>
          </p:nvSpPr>
          <p:spPr>
            <a:xfrm>
              <a:off x="11490341" y="1800000"/>
              <a:ext cx="576171" cy="432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a:defRPr/>
              </a:pPr>
              <a:endParaRPr lang="en-US" altLang="en-US" sz="1800" dirty="0">
                <a:solidFill>
                  <a:srgbClr val="FFFFFF"/>
                </a:solidFill>
                <a:latin typeface="Arial" panose="020B0604020202020204" pitchFamily="34" charset="0"/>
              </a:endParaRPr>
            </a:p>
          </p:txBody>
        </p:sp>
      </p:grpSp>
      <p:sp>
        <p:nvSpPr>
          <p:cNvPr id="7" name="Freeform 5"/>
          <p:cNvSpPr>
            <a:spLocks/>
          </p:cNvSpPr>
          <p:nvPr userDrawn="1"/>
        </p:nvSpPr>
        <p:spPr bwMode="auto">
          <a:xfrm>
            <a:off x="0" y="5238750"/>
            <a:ext cx="9702800" cy="1619250"/>
          </a:xfrm>
          <a:custGeom>
            <a:avLst/>
            <a:gdLst>
              <a:gd name="T0" fmla="*/ 2147483647 w 12672"/>
              <a:gd name="T1" fmla="*/ 1239116523 h 2116"/>
              <a:gd name="T2" fmla="*/ 0 w 12672"/>
              <a:gd name="T3" fmla="*/ 1239116523 h 2116"/>
              <a:gd name="T4" fmla="*/ 0 w 12672"/>
              <a:gd name="T5" fmla="*/ 0 h 2116"/>
              <a:gd name="T6" fmla="*/ 2147483647 w 12672"/>
              <a:gd name="T7" fmla="*/ 0 h 2116"/>
              <a:gd name="T8" fmla="*/ 2147483647 w 12672"/>
              <a:gd name="T9" fmla="*/ 1756993 h 2116"/>
              <a:gd name="T10" fmla="*/ 2147483647 w 12672"/>
              <a:gd name="T11" fmla="*/ 6441799 h 2116"/>
              <a:gd name="T12" fmla="*/ 2147483647 w 12672"/>
              <a:gd name="T13" fmla="*/ 14639826 h 2116"/>
              <a:gd name="T14" fmla="*/ 2147483647 w 12672"/>
              <a:gd name="T15" fmla="*/ 25766430 h 2116"/>
              <a:gd name="T16" fmla="*/ 2147483647 w 12672"/>
              <a:gd name="T17" fmla="*/ 39234672 h 2116"/>
              <a:gd name="T18" fmla="*/ 2147483647 w 12672"/>
              <a:gd name="T19" fmla="*/ 55631492 h 2116"/>
              <a:gd name="T20" fmla="*/ 2147483647 w 12672"/>
              <a:gd name="T21" fmla="*/ 75541533 h 2116"/>
              <a:gd name="T22" fmla="*/ 2147483647 w 12672"/>
              <a:gd name="T23" fmla="*/ 97208567 h 2116"/>
              <a:gd name="T24" fmla="*/ 2147483647 w 12672"/>
              <a:gd name="T25" fmla="*/ 121803413 h 2116"/>
              <a:gd name="T26" fmla="*/ 2147483647 w 12672"/>
              <a:gd name="T27" fmla="*/ 149326072 h 2116"/>
              <a:gd name="T28" fmla="*/ 2147483647 w 12672"/>
              <a:gd name="T29" fmla="*/ 179777308 h 2116"/>
              <a:gd name="T30" fmla="*/ 2147483647 w 12672"/>
              <a:gd name="T31" fmla="*/ 211399362 h 2116"/>
              <a:gd name="T32" fmla="*/ 2147483647 w 12672"/>
              <a:gd name="T33" fmla="*/ 245949229 h 2116"/>
              <a:gd name="T34" fmla="*/ 2147483647 w 12672"/>
              <a:gd name="T35" fmla="*/ 283427674 h 2116"/>
              <a:gd name="T36" fmla="*/ 2147483647 w 12672"/>
              <a:gd name="T37" fmla="*/ 321490762 h 2116"/>
              <a:gd name="T38" fmla="*/ 2147483647 w 12672"/>
              <a:gd name="T39" fmla="*/ 362482428 h 2116"/>
              <a:gd name="T40" fmla="*/ 2147483647 w 12672"/>
              <a:gd name="T41" fmla="*/ 406401906 h 2116"/>
              <a:gd name="T42" fmla="*/ 2147483647 w 12672"/>
              <a:gd name="T43" fmla="*/ 450907558 h 2116"/>
              <a:gd name="T44" fmla="*/ 2147483647 w 12672"/>
              <a:gd name="T45" fmla="*/ 497754848 h 2116"/>
              <a:gd name="T46" fmla="*/ 2147483647 w 12672"/>
              <a:gd name="T47" fmla="*/ 546944541 h 2116"/>
              <a:gd name="T48" fmla="*/ 2147483647 w 12672"/>
              <a:gd name="T49" fmla="*/ 596720408 h 2116"/>
              <a:gd name="T50" fmla="*/ 2147483647 w 12672"/>
              <a:gd name="T51" fmla="*/ 648837913 h 2116"/>
              <a:gd name="T52" fmla="*/ 2147483647 w 12672"/>
              <a:gd name="T53" fmla="*/ 702712412 h 2116"/>
              <a:gd name="T54" fmla="*/ 2147483647 w 12672"/>
              <a:gd name="T55" fmla="*/ 757173085 h 2116"/>
              <a:gd name="T56" fmla="*/ 2147483647 w 12672"/>
              <a:gd name="T57" fmla="*/ 813389986 h 2116"/>
              <a:gd name="T58" fmla="*/ 2147483647 w 12672"/>
              <a:gd name="T59" fmla="*/ 870777706 h 2116"/>
              <a:gd name="T60" fmla="*/ 2147483647 w 12672"/>
              <a:gd name="T61" fmla="*/ 929337775 h 2116"/>
              <a:gd name="T62" fmla="*/ 2147483647 w 12672"/>
              <a:gd name="T63" fmla="*/ 989653307 h 2116"/>
              <a:gd name="T64" fmla="*/ 2147483647 w 12672"/>
              <a:gd name="T65" fmla="*/ 1050555013 h 2116"/>
              <a:gd name="T66" fmla="*/ 2147483647 w 12672"/>
              <a:gd name="T67" fmla="*/ 1112628304 h 2116"/>
              <a:gd name="T68" fmla="*/ 2147483647 w 12672"/>
              <a:gd name="T69" fmla="*/ 1175287004 h 2116"/>
              <a:gd name="T70" fmla="*/ 2147483647 w 12672"/>
              <a:gd name="T71" fmla="*/ 1239116523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dirty="0">
              <a:latin typeface="Arial" panose="020B0604020202020204" pitchFamily="34" charset="0"/>
            </a:endParaRPr>
          </a:p>
        </p:txBody>
      </p:sp>
      <p:pic>
        <p:nvPicPr>
          <p:cNvPr id="8" name="Afbeelding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438" y="-71438"/>
            <a:ext cx="3571875" cy="203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080000" y="2160000"/>
            <a:ext cx="6120000" cy="1440000"/>
          </a:xfrm>
          <a:prstGeom prst="rect">
            <a:avLst/>
          </a:prstGeom>
        </p:spPr>
        <p:txBody>
          <a:bodyPr lIns="0" tIns="0" rIns="0" bIns="0" anchor="b" anchorCtr="0">
            <a:noAutofit/>
          </a:bodyPr>
          <a:lstStyle>
            <a:lvl1pPr algn="l">
              <a:lnSpc>
                <a:spcPct val="90000"/>
              </a:lnSpc>
              <a:defRPr sz="4800" b="1">
                <a:solidFill>
                  <a:schemeClr val="bg2"/>
                </a:solidFill>
              </a:defRPr>
            </a:lvl1pPr>
          </a:lstStyle>
          <a:p>
            <a:r>
              <a:rPr lang="nl-NL" dirty="0"/>
              <a:t>Klik om de stijl te bewerken</a:t>
            </a:r>
            <a:endParaRPr lang="en-US" dirty="0"/>
          </a:p>
        </p:txBody>
      </p:sp>
      <p:sp>
        <p:nvSpPr>
          <p:cNvPr id="3" name="Ondertitel 2"/>
          <p:cNvSpPr>
            <a:spLocks noGrp="1"/>
          </p:cNvSpPr>
          <p:nvPr>
            <p:ph type="subTitle" idx="1"/>
          </p:nvPr>
        </p:nvSpPr>
        <p:spPr>
          <a:xfrm>
            <a:off x="1080000" y="3959940"/>
            <a:ext cx="6120000" cy="1080000"/>
          </a:xfrm>
          <a:prstGeom prst="rect">
            <a:avLst/>
          </a:prstGeom>
        </p:spPr>
        <p:txBody>
          <a:bodyPr lIns="0" tIns="0" rIns="0" bIns="0">
            <a:noAutofit/>
          </a:bodyPr>
          <a:lstStyle>
            <a:lvl1pPr marL="0" indent="0" algn="l">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endParaRPr lang="en-US" dirty="0"/>
          </a:p>
        </p:txBody>
      </p:sp>
      <p:sp>
        <p:nvSpPr>
          <p:cNvPr id="9" name="Tijdelijke aanduiding voor datum 3"/>
          <p:cNvSpPr>
            <a:spLocks noGrp="1" noChangeAspect="1"/>
          </p:cNvSpPr>
          <p:nvPr>
            <p:ph type="dt" sz="half" idx="10"/>
          </p:nvPr>
        </p:nvSpPr>
        <p:spPr>
          <a:xfrm>
            <a:off x="1080000" y="6480000"/>
            <a:ext cx="4070350" cy="365125"/>
          </a:xfrm>
          <a:prstGeom prst="rect">
            <a:avLst/>
          </a:prstGeom>
        </p:spPr>
        <p:txBody>
          <a:bodyPr lIns="0" tIns="0" rIns="0" bIns="0" anchor="ctr" anchorCtr="0"/>
          <a:lstStyle>
            <a:lvl1pPr eaLnBrk="0" hangingPunct="0">
              <a:defRPr sz="1000" dirty="0">
                <a:solidFill>
                  <a:schemeClr val="bg1"/>
                </a:solidFill>
                <a:latin typeface="Arial" panose="020B0604020202020204" pitchFamily="34" charset="0"/>
                <a:ea typeface="+mn-ea"/>
              </a:defRPr>
            </a:lvl1pPr>
          </a:lstStyle>
          <a:p>
            <a:pPr>
              <a:defRPr/>
            </a:pPr>
            <a:endParaRPr lang="nl-NL" dirty="0"/>
          </a:p>
        </p:txBody>
      </p:sp>
    </p:spTree>
    <p:extLst>
      <p:ext uri="{BB962C8B-B14F-4D97-AF65-F5344CB8AC3E}">
        <p14:creationId xmlns:p14="http://schemas.microsoft.com/office/powerpoint/2010/main" val="1548554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kstdia: titel ">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nl-NL"/>
              <a:t>Klik om stijl te bewerken</a:t>
            </a:r>
            <a:endParaRPr lang="nl-NL" dirty="0"/>
          </a:p>
        </p:txBody>
      </p:sp>
    </p:spTree>
    <p:extLst>
      <p:ext uri="{BB962C8B-B14F-4D97-AF65-F5344CB8AC3E}">
        <p14:creationId xmlns:p14="http://schemas.microsoft.com/office/powerpoint/2010/main" val="294656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kstdia: teks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080000" y="1080000"/>
            <a:ext cx="10033200" cy="522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42775149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dia: bee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82405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kstdia: aflopend beeld">
    <p:spTree>
      <p:nvGrpSpPr>
        <p:cNvPr id="1" name=""/>
        <p:cNvGrpSpPr/>
        <p:nvPr/>
      </p:nvGrpSpPr>
      <p:grpSpPr>
        <a:xfrm>
          <a:off x="0" y="0"/>
          <a:ext cx="0" cy="0"/>
          <a:chOff x="0" y="0"/>
          <a:chExt cx="0" cy="0"/>
        </a:xfrm>
      </p:grpSpPr>
      <p:sp>
        <p:nvSpPr>
          <p:cNvPr id="8" name="Rechthoek 7"/>
          <p:cNvSpPr/>
          <p:nvPr userDrawn="1"/>
        </p:nvSpPr>
        <p:spPr>
          <a:xfrm>
            <a:off x="1"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9" name="Groep 1"/>
          <p:cNvGrpSpPr/>
          <p:nvPr userDrawn="1"/>
        </p:nvGrpSpPr>
        <p:grpSpPr>
          <a:xfrm>
            <a:off x="-7374" y="6415994"/>
            <a:ext cx="4949825" cy="449261"/>
            <a:chOff x="0" y="6408737"/>
            <a:chExt cx="4949825" cy="449261"/>
          </a:xfrm>
          <a:solidFill>
            <a:schemeClr val="bg2"/>
          </a:solidFill>
        </p:grpSpPr>
        <p:sp>
          <p:nvSpPr>
            <p:cNvPr id="10"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sp>
          <p:nvSpPr>
            <p:cNvPr id="11"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grpSp>
      <p:pic>
        <p:nvPicPr>
          <p:cNvPr id="7" name="Afbeelding 1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5775" y="0"/>
            <a:ext cx="21494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810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solidFill>
                  <a:srgbClr val="00A9F3"/>
                </a:solidFill>
              </a:defRPr>
            </a:lvl1pPr>
          </a:lstStyle>
          <a:p>
            <a:r>
              <a:rPr lang="nl-NL"/>
              <a:t>Klik om stijl te bewerken</a:t>
            </a:r>
            <a:endParaRPr lang="nl-NL" dirty="0"/>
          </a:p>
        </p:txBody>
      </p:sp>
      <p:sp>
        <p:nvSpPr>
          <p:cNvPr id="3" name="Tijdelijke aanduiding voor inhoud 2"/>
          <p:cNvSpPr>
            <a:spLocks noGrp="1"/>
          </p:cNvSpPr>
          <p:nvPr>
            <p:ph idx="1"/>
          </p:nvPr>
        </p:nvSpPr>
        <p:spPr/>
        <p:txBody>
          <a:bodyPr>
            <a:noAutofit/>
          </a:bodyPr>
          <a:lstStyle>
            <a:lvl1pPr marL="268288" indent="-268288">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596258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ekstdia: titel met tekst 2k">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nl-NL"/>
              <a:t>Klik om stijl te bewerken</a:t>
            </a:r>
            <a:endParaRPr lang="nl-NL" dirty="0"/>
          </a:p>
        </p:txBody>
      </p:sp>
      <p:sp>
        <p:nvSpPr>
          <p:cNvPr id="3" name="Tijdelijke aanduiding voor inhoud 2"/>
          <p:cNvSpPr>
            <a:spLocks noGrp="1"/>
          </p:cNvSpPr>
          <p:nvPr>
            <p:ph idx="1"/>
          </p:nvPr>
        </p:nvSpPr>
        <p:spPr>
          <a:xfrm>
            <a:off x="1080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8" name="Tijdelijke aanduiding voor inhoud 2"/>
          <p:cNvSpPr>
            <a:spLocks noGrp="1"/>
          </p:cNvSpPr>
          <p:nvPr>
            <p:ph idx="10"/>
          </p:nvPr>
        </p:nvSpPr>
        <p:spPr>
          <a:xfrm>
            <a:off x="6252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3716609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kstdia: titel ">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nl-NL"/>
              <a:t>Klik om stijl te bewerken</a:t>
            </a:r>
            <a:endParaRPr lang="nl-NL" dirty="0"/>
          </a:p>
        </p:txBody>
      </p:sp>
    </p:spTree>
    <p:extLst>
      <p:ext uri="{BB962C8B-B14F-4D97-AF65-F5344CB8AC3E}">
        <p14:creationId xmlns:p14="http://schemas.microsoft.com/office/powerpoint/2010/main" val="249188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dia: teks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080000" y="1080000"/>
            <a:ext cx="10033200" cy="522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4062659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dia: bee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703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kstdia: aflopend beeld">
    <p:spTree>
      <p:nvGrpSpPr>
        <p:cNvPr id="1" name=""/>
        <p:cNvGrpSpPr/>
        <p:nvPr/>
      </p:nvGrpSpPr>
      <p:grpSpPr>
        <a:xfrm>
          <a:off x="0" y="0"/>
          <a:ext cx="0" cy="0"/>
          <a:chOff x="0" y="0"/>
          <a:chExt cx="0" cy="0"/>
        </a:xfrm>
      </p:grpSpPr>
      <p:sp>
        <p:nvSpPr>
          <p:cNvPr id="8" name="Rechthoek 7"/>
          <p:cNvSpPr/>
          <p:nvPr userDrawn="1"/>
        </p:nvSpPr>
        <p:spPr>
          <a:xfrm>
            <a:off x="1"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9" name="Groep 1"/>
          <p:cNvGrpSpPr/>
          <p:nvPr userDrawn="1"/>
        </p:nvGrpSpPr>
        <p:grpSpPr>
          <a:xfrm>
            <a:off x="-7374" y="6415994"/>
            <a:ext cx="4949825" cy="449261"/>
            <a:chOff x="0" y="6408737"/>
            <a:chExt cx="4949825" cy="449261"/>
          </a:xfrm>
          <a:solidFill>
            <a:schemeClr val="bg2"/>
          </a:solidFill>
        </p:grpSpPr>
        <p:sp>
          <p:nvSpPr>
            <p:cNvPr id="10"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sp>
          <p:nvSpPr>
            <p:cNvPr id="11"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grpSp>
      <p:pic>
        <p:nvPicPr>
          <p:cNvPr id="7" name="Afbeelding 1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5775" y="0"/>
            <a:ext cx="21494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28465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solidFill>
                  <a:srgbClr val="00A9F3"/>
                </a:solidFill>
              </a:defRPr>
            </a:lvl1pPr>
          </a:lstStyle>
          <a:p>
            <a:r>
              <a:rPr lang="nl-NL"/>
              <a:t>Klik om stijl te bewerken</a:t>
            </a:r>
            <a:endParaRPr lang="nl-NL" dirty="0"/>
          </a:p>
        </p:txBody>
      </p:sp>
      <p:sp>
        <p:nvSpPr>
          <p:cNvPr id="3" name="Tijdelijke aanduiding voor inhoud 2"/>
          <p:cNvSpPr>
            <a:spLocks noGrp="1"/>
          </p:cNvSpPr>
          <p:nvPr>
            <p:ph idx="1"/>
          </p:nvPr>
        </p:nvSpPr>
        <p:spPr/>
        <p:txBody>
          <a:bodyPr>
            <a:noAutofit/>
          </a:bodyPr>
          <a:lstStyle>
            <a:lvl1pPr marL="268288" indent="-268288">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4091063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ekstdia: titel met tekst 2k">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nl-NL"/>
              <a:t>Klik om stijl te bewerken</a:t>
            </a:r>
            <a:endParaRPr lang="nl-NL" dirty="0"/>
          </a:p>
        </p:txBody>
      </p:sp>
      <p:sp>
        <p:nvSpPr>
          <p:cNvPr id="3" name="Tijdelijke aanduiding voor inhoud 2"/>
          <p:cNvSpPr>
            <a:spLocks noGrp="1"/>
          </p:cNvSpPr>
          <p:nvPr>
            <p:ph idx="1"/>
          </p:nvPr>
        </p:nvSpPr>
        <p:spPr>
          <a:xfrm>
            <a:off x="1080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8" name="Tijdelijke aanduiding voor inhoud 2"/>
          <p:cNvSpPr>
            <a:spLocks noGrp="1"/>
          </p:cNvSpPr>
          <p:nvPr>
            <p:ph idx="10"/>
          </p:nvPr>
        </p:nvSpPr>
        <p:spPr>
          <a:xfrm>
            <a:off x="6252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172239080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3.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22046"/>
      </p:ext>
    </p:extLst>
  </p:cSld>
  <p:clrMap bg1="lt1" tx1="dk1" bg2="lt2" tx2="dk2" accent1="accent1" accent2="accent2" accent3="accent3" accent4="accent4" accent5="accent5" accent6="accent6" hlink="hlink" folHlink="folHlink"/>
  <p:sldLayoutIdLst>
    <p:sldLayoutId id="2147483661" r:id="rId1"/>
  </p:sldLayoutIdLst>
  <p:hf sldNum="0" hdr="0"/>
  <p:txStyles>
    <p:titleStyle>
      <a:lvl1pPr algn="l" rtl="0" fontAlgn="base">
        <a:spcBef>
          <a:spcPct val="0"/>
        </a:spcBef>
        <a:spcAft>
          <a:spcPct val="0"/>
        </a:spcAft>
        <a:defRPr sz="3200" b="1" kern="1200">
          <a:solidFill>
            <a:schemeClr val="bg2"/>
          </a:solidFill>
          <a:latin typeface="+mj-lt"/>
          <a:ea typeface="ＭＳ Ｐゴシック" charset="-128"/>
          <a:cs typeface="+mj-cs"/>
        </a:defRPr>
      </a:lvl1pPr>
      <a:lvl2pPr algn="l" rtl="0" fontAlgn="base">
        <a:spcBef>
          <a:spcPct val="0"/>
        </a:spcBef>
        <a:spcAft>
          <a:spcPct val="0"/>
        </a:spcAft>
        <a:defRPr sz="3200" b="1">
          <a:solidFill>
            <a:schemeClr val="bg2"/>
          </a:solidFill>
          <a:latin typeface="Arial" charset="0"/>
          <a:ea typeface="ＭＳ Ｐゴシック" charset="-128"/>
        </a:defRPr>
      </a:lvl2pPr>
      <a:lvl3pPr algn="l" rtl="0" fontAlgn="base">
        <a:spcBef>
          <a:spcPct val="0"/>
        </a:spcBef>
        <a:spcAft>
          <a:spcPct val="0"/>
        </a:spcAft>
        <a:defRPr sz="3200" b="1">
          <a:solidFill>
            <a:schemeClr val="bg2"/>
          </a:solidFill>
          <a:latin typeface="Arial" charset="0"/>
          <a:ea typeface="ＭＳ Ｐゴシック" charset="-128"/>
        </a:defRPr>
      </a:lvl3pPr>
      <a:lvl4pPr algn="l" rtl="0" fontAlgn="base">
        <a:spcBef>
          <a:spcPct val="0"/>
        </a:spcBef>
        <a:spcAft>
          <a:spcPct val="0"/>
        </a:spcAft>
        <a:defRPr sz="3200" b="1">
          <a:solidFill>
            <a:schemeClr val="bg2"/>
          </a:solidFill>
          <a:latin typeface="Arial" charset="0"/>
          <a:ea typeface="ＭＳ Ｐゴシック" charset="-128"/>
        </a:defRPr>
      </a:lvl4pPr>
      <a:lvl5pPr algn="l" rtl="0" fontAlgn="base">
        <a:spcBef>
          <a:spcPct val="0"/>
        </a:spcBef>
        <a:spcAft>
          <a:spcPct val="0"/>
        </a:spcAft>
        <a:defRPr sz="3200" b="1">
          <a:solidFill>
            <a:schemeClr val="bg2"/>
          </a:solidFill>
          <a:latin typeface="Arial" charset="0"/>
          <a:ea typeface="ＭＳ Ｐゴシック" charset="-128"/>
        </a:defRPr>
      </a:lvl5pPr>
      <a:lvl6pPr marL="457200" algn="l" rtl="0" fontAlgn="base">
        <a:spcBef>
          <a:spcPct val="0"/>
        </a:spcBef>
        <a:spcAft>
          <a:spcPct val="0"/>
        </a:spcAft>
        <a:defRPr sz="3200" b="1">
          <a:solidFill>
            <a:schemeClr val="bg2"/>
          </a:solidFill>
          <a:latin typeface="Arial" charset="0"/>
          <a:ea typeface="ＭＳ Ｐゴシック" charset="-128"/>
        </a:defRPr>
      </a:lvl6pPr>
      <a:lvl7pPr marL="914400" algn="l" rtl="0" fontAlgn="base">
        <a:spcBef>
          <a:spcPct val="0"/>
        </a:spcBef>
        <a:spcAft>
          <a:spcPct val="0"/>
        </a:spcAft>
        <a:defRPr sz="3200" b="1">
          <a:solidFill>
            <a:schemeClr val="bg2"/>
          </a:solidFill>
          <a:latin typeface="Arial" charset="0"/>
          <a:ea typeface="ＭＳ Ｐゴシック" charset="-128"/>
        </a:defRPr>
      </a:lvl7pPr>
      <a:lvl8pPr marL="1371600" algn="l" rtl="0" fontAlgn="base">
        <a:spcBef>
          <a:spcPct val="0"/>
        </a:spcBef>
        <a:spcAft>
          <a:spcPct val="0"/>
        </a:spcAft>
        <a:defRPr sz="3200" b="1">
          <a:solidFill>
            <a:schemeClr val="bg2"/>
          </a:solidFill>
          <a:latin typeface="Arial" charset="0"/>
          <a:ea typeface="ＭＳ Ｐゴシック" charset="-128"/>
        </a:defRPr>
      </a:lvl8pPr>
      <a:lvl9pPr marL="1828800" algn="l" rtl="0" fontAlgn="base">
        <a:spcBef>
          <a:spcPct val="0"/>
        </a:spcBef>
        <a:spcAft>
          <a:spcPct val="0"/>
        </a:spcAft>
        <a:defRPr sz="3200" b="1">
          <a:solidFill>
            <a:schemeClr val="bg2"/>
          </a:solidFill>
          <a:latin typeface="Arial" charset="0"/>
          <a:ea typeface="ＭＳ Ｐゴシック" charset="-128"/>
        </a:defRPr>
      </a:lvl9pPr>
    </p:titleStyle>
    <p:bodyStyle>
      <a:lvl1pPr marL="265113" indent="-265113" algn="l" rtl="0" fontAlgn="base">
        <a:lnSpc>
          <a:spcPct val="90000"/>
        </a:lnSpc>
        <a:spcBef>
          <a:spcPct val="20000"/>
        </a:spcBef>
        <a:spcAft>
          <a:spcPct val="0"/>
        </a:spcAft>
        <a:buClr>
          <a:schemeClr val="bg2"/>
        </a:buClr>
        <a:buSzPct val="80000"/>
        <a:buFont typeface="Arial" charset="0"/>
        <a:buChar char="•"/>
        <a:defRPr sz="2400" kern="1200">
          <a:solidFill>
            <a:schemeClr val="tx1"/>
          </a:solidFill>
          <a:latin typeface="+mn-lt"/>
          <a:ea typeface="ＭＳ Ｐゴシック" charset="-128"/>
          <a:cs typeface="+mn-cs"/>
        </a:defRPr>
      </a:lvl1pPr>
      <a:lvl2pPr marL="538163" indent="-273050" algn="l" rtl="0" fontAlgn="base">
        <a:lnSpc>
          <a:spcPct val="90000"/>
        </a:lnSpc>
        <a:spcBef>
          <a:spcPct val="20000"/>
        </a:spcBef>
        <a:spcAft>
          <a:spcPct val="0"/>
        </a:spcAft>
        <a:buClr>
          <a:schemeClr val="bg2"/>
        </a:buClr>
        <a:buSzPct val="80000"/>
        <a:buFont typeface="Arial" charset="0"/>
        <a:buChar char="•"/>
        <a:defRPr sz="2000" kern="1200">
          <a:solidFill>
            <a:schemeClr val="tx1"/>
          </a:solidFill>
          <a:latin typeface="+mn-lt"/>
          <a:ea typeface="ＭＳ Ｐゴシック" charset="-128"/>
          <a:cs typeface="+mn-cs"/>
        </a:defRPr>
      </a:lvl2pPr>
      <a:lvl3pPr marL="803275" indent="-265113" algn="l" rtl="0" fontAlgn="base">
        <a:lnSpc>
          <a:spcPct val="90000"/>
        </a:lnSpc>
        <a:spcBef>
          <a:spcPct val="20000"/>
        </a:spcBef>
        <a:spcAft>
          <a:spcPct val="0"/>
        </a:spcAft>
        <a:buClr>
          <a:schemeClr val="bg2"/>
        </a:buClr>
        <a:buSzPct val="80000"/>
        <a:buFont typeface="Arial" charset="0"/>
        <a:buChar char="•"/>
        <a:defRPr kern="1200">
          <a:solidFill>
            <a:schemeClr val="tx1"/>
          </a:solidFill>
          <a:latin typeface="+mn-lt"/>
          <a:ea typeface="ＭＳ Ｐゴシック" charset="-128"/>
          <a:cs typeface="+mn-cs"/>
        </a:defRPr>
      </a:lvl3pPr>
      <a:lvl4pPr marL="1076325" indent="-273050" algn="l" rtl="0" fontAlgn="base">
        <a:lnSpc>
          <a:spcPct val="90000"/>
        </a:lnSpc>
        <a:spcBef>
          <a:spcPct val="20000"/>
        </a:spcBef>
        <a:spcAft>
          <a:spcPct val="0"/>
        </a:spcAft>
        <a:buClr>
          <a:schemeClr val="bg2"/>
        </a:buClr>
        <a:buSzPct val="80000"/>
        <a:buFont typeface="Arial" charset="0"/>
        <a:buChar char="•"/>
        <a:tabLst>
          <a:tab pos="1792288" algn="l"/>
        </a:tabLst>
        <a:defRPr sz="1600" kern="1200">
          <a:solidFill>
            <a:schemeClr val="tx1"/>
          </a:solidFill>
          <a:latin typeface="+mn-lt"/>
          <a:ea typeface="ＭＳ Ｐゴシック" charset="-128"/>
          <a:cs typeface="+mn-cs"/>
        </a:defRPr>
      </a:lvl4pPr>
      <a:lvl5pPr marL="1341438" indent="-265113" algn="l" rtl="0" fontAlgn="base">
        <a:lnSpc>
          <a:spcPct val="90000"/>
        </a:lnSpc>
        <a:spcBef>
          <a:spcPct val="20000"/>
        </a:spcBef>
        <a:spcAft>
          <a:spcPct val="0"/>
        </a:spcAft>
        <a:buClr>
          <a:schemeClr val="bg2"/>
        </a:buClr>
        <a:buSzPct val="80000"/>
        <a:buFont typeface="Arial" charset="0"/>
        <a:buChar char="•"/>
        <a:defRPr sz="16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 name="Afbeelding 13"/>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485775" y="0"/>
            <a:ext cx="21494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ep 1"/>
          <p:cNvGrpSpPr/>
          <p:nvPr/>
        </p:nvGrpSpPr>
        <p:grpSpPr>
          <a:xfrm>
            <a:off x="-7374" y="6415994"/>
            <a:ext cx="4949825" cy="449261"/>
            <a:chOff x="0" y="6408737"/>
            <a:chExt cx="4949825" cy="449261"/>
          </a:xfrm>
          <a:solidFill>
            <a:schemeClr val="bg2"/>
          </a:solidFill>
        </p:grpSpPr>
        <p:sp>
          <p:nvSpPr>
            <p:cNvPr id="13"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sp>
          <p:nvSpPr>
            <p:cNvPr id="12"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grpSp>
      <p:sp>
        <p:nvSpPr>
          <p:cNvPr id="1027" name="Tijdelijke aanduiding voor titel 1"/>
          <p:cNvSpPr>
            <a:spLocks noGrp="1"/>
          </p:cNvSpPr>
          <p:nvPr>
            <p:ph type="title"/>
          </p:nvPr>
        </p:nvSpPr>
        <p:spPr bwMode="auto">
          <a:xfrm>
            <a:off x="1079500" y="1079500"/>
            <a:ext cx="100330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nl-NL" altLang="en-US"/>
              <a:t>Titelstijl van model bewerken</a:t>
            </a:r>
          </a:p>
        </p:txBody>
      </p:sp>
      <p:sp>
        <p:nvSpPr>
          <p:cNvPr id="1028" name="Tijdelijke aanduiding voor tekst 2"/>
          <p:cNvSpPr>
            <a:spLocks noGrp="1"/>
          </p:cNvSpPr>
          <p:nvPr>
            <p:ph type="body" idx="1"/>
          </p:nvPr>
        </p:nvSpPr>
        <p:spPr bwMode="auto">
          <a:xfrm>
            <a:off x="1079500" y="1800225"/>
            <a:ext cx="10033000"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nl-NL" altLang="en-US"/>
              <a:t>Klik om de tekststijl van het model te bewerken</a:t>
            </a:r>
          </a:p>
          <a:p>
            <a:pPr lvl="1"/>
            <a:r>
              <a:rPr lang="nl-NL" altLang="en-US"/>
              <a:t>Tweede niveau</a:t>
            </a:r>
          </a:p>
          <a:p>
            <a:pPr lvl="2"/>
            <a:r>
              <a:rPr lang="nl-NL" altLang="en-US"/>
              <a:t>Derde niveau</a:t>
            </a:r>
          </a:p>
          <a:p>
            <a:pPr lvl="3"/>
            <a:r>
              <a:rPr lang="nl-NL" altLang="en-US"/>
              <a:t>Vierde niveau</a:t>
            </a:r>
          </a:p>
          <a:p>
            <a:pPr lvl="4"/>
            <a:r>
              <a:rPr lang="nl-NL" altLang="en-US"/>
              <a:t>Vijfde niveau</a:t>
            </a:r>
          </a:p>
        </p:txBody>
      </p:sp>
    </p:spTree>
    <p:extLst>
      <p:ext uri="{BB962C8B-B14F-4D97-AF65-F5344CB8AC3E}">
        <p14:creationId xmlns:p14="http://schemas.microsoft.com/office/powerpoint/2010/main" val="439048420"/>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Lst>
  <p:hf sldNum="0" hdr="0"/>
  <p:txStyles>
    <p:title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p:titleStyle>
    <p:bodyStyle>
      <a:lvl1pPr marL="268288" indent="-268288" algn="l" defTabSz="912813" rtl="0" eaLnBrk="1" fontAlgn="base" hangingPunct="1">
        <a:lnSpc>
          <a:spcPct val="90000"/>
        </a:lnSpc>
        <a:spcBef>
          <a:spcPts val="475"/>
        </a:spcBef>
        <a:spcAft>
          <a:spcPct val="0"/>
        </a:spcAft>
        <a:buClr>
          <a:srgbClr val="00A9F3"/>
        </a:buClr>
        <a:buSzPct val="80000"/>
        <a:buFont typeface="Arial" charset="0"/>
        <a:buChar char="•"/>
        <a:defRPr sz="2400" kern="1200">
          <a:solidFill>
            <a:schemeClr val="tx1"/>
          </a:solidFill>
          <a:latin typeface="Arial" charset="0"/>
          <a:ea typeface="Arial" charset="0"/>
          <a:cs typeface="Arial" charset="0"/>
        </a:defRPr>
      </a:lvl1pPr>
      <a:lvl2pPr marL="539750" indent="-269875" algn="l" defTabSz="912813" rtl="0" eaLnBrk="1" fontAlgn="base" hangingPunct="1">
        <a:lnSpc>
          <a:spcPct val="90000"/>
        </a:lnSpc>
        <a:spcBef>
          <a:spcPts val="438"/>
        </a:spcBef>
        <a:spcAft>
          <a:spcPct val="0"/>
        </a:spcAft>
        <a:buClr>
          <a:srgbClr val="00A9F3"/>
        </a:buClr>
        <a:buSzPct val="80000"/>
        <a:buFont typeface="Arial" charset="0"/>
        <a:buChar char="•"/>
        <a:defRPr sz="2200" kern="1200">
          <a:solidFill>
            <a:schemeClr val="tx1"/>
          </a:solidFill>
          <a:latin typeface="Arial" charset="0"/>
          <a:ea typeface="Arial" charset="0"/>
          <a:cs typeface="Arial" charset="0"/>
        </a:defRPr>
      </a:lvl2pPr>
      <a:lvl3pPr marL="809625" indent="-269875" algn="l" defTabSz="912813" rtl="0" eaLnBrk="1" fontAlgn="base" hangingPunct="1">
        <a:lnSpc>
          <a:spcPct val="90000"/>
        </a:lnSpc>
        <a:spcBef>
          <a:spcPts val="400"/>
        </a:spcBef>
        <a:spcAft>
          <a:spcPct val="0"/>
        </a:spcAft>
        <a:buClr>
          <a:srgbClr val="00A9F3"/>
        </a:buClr>
        <a:buSzPct val="80000"/>
        <a:buFont typeface="Arial" charset="0"/>
        <a:buChar char="•"/>
        <a:defRPr sz="2000" kern="1200">
          <a:solidFill>
            <a:schemeClr val="tx1"/>
          </a:solidFill>
          <a:latin typeface="Arial" charset="0"/>
          <a:ea typeface="Arial" charset="0"/>
          <a:cs typeface="Arial" charset="0"/>
        </a:defRPr>
      </a:lvl3pPr>
      <a:lvl4pPr marL="1079500" indent="-269875" algn="l" defTabSz="912813" rtl="0" eaLnBrk="1" fontAlgn="base" hangingPunct="1">
        <a:lnSpc>
          <a:spcPct val="90000"/>
        </a:lnSpc>
        <a:spcBef>
          <a:spcPts val="363"/>
        </a:spcBef>
        <a:spcAft>
          <a:spcPct val="0"/>
        </a:spcAft>
        <a:buClr>
          <a:srgbClr val="00A9F3"/>
        </a:buClr>
        <a:buSzPct val="80000"/>
        <a:buFont typeface="Arial" charset="0"/>
        <a:buChar char="•"/>
        <a:defRPr kern="1200">
          <a:solidFill>
            <a:schemeClr val="tx1"/>
          </a:solidFill>
          <a:latin typeface="Arial" charset="0"/>
          <a:ea typeface="Arial" charset="0"/>
          <a:cs typeface="Arial" charset="0"/>
        </a:defRPr>
      </a:lvl4pPr>
      <a:lvl5pPr marL="1349375" indent="-268288" algn="l" defTabSz="912813" rtl="0" eaLnBrk="1" fontAlgn="base" hangingPunct="1">
        <a:lnSpc>
          <a:spcPct val="90000"/>
        </a:lnSpc>
        <a:spcBef>
          <a:spcPts val="325"/>
        </a:spcBef>
        <a:spcAft>
          <a:spcPct val="0"/>
        </a:spcAft>
        <a:buClr>
          <a:srgbClr val="00A9F3"/>
        </a:buClr>
        <a:buSzPct val="80000"/>
        <a:buFont typeface="Arial" charset="0"/>
        <a:buChar char="•"/>
        <a:defRPr sz="1600" kern="1200">
          <a:solidFill>
            <a:schemeClr val="tx1"/>
          </a:solidFill>
          <a:latin typeface="Arial" charset="0"/>
          <a:ea typeface="Arial" charset="0"/>
          <a:cs typeface="Arial" charset="0"/>
        </a:defRPr>
      </a:lvl5pPr>
      <a:lvl6pPr marL="2514474"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 name="Afbeelding 13"/>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485775" y="0"/>
            <a:ext cx="21494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ep 1"/>
          <p:cNvGrpSpPr/>
          <p:nvPr/>
        </p:nvGrpSpPr>
        <p:grpSpPr>
          <a:xfrm>
            <a:off x="-7374" y="6415994"/>
            <a:ext cx="4949825" cy="449261"/>
            <a:chOff x="0" y="6408737"/>
            <a:chExt cx="4949825" cy="449261"/>
          </a:xfrm>
          <a:solidFill>
            <a:schemeClr val="bg2"/>
          </a:solidFill>
        </p:grpSpPr>
        <p:sp>
          <p:nvSpPr>
            <p:cNvPr id="13"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sp>
          <p:nvSpPr>
            <p:cNvPr id="12"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grpSp>
      <p:sp>
        <p:nvSpPr>
          <p:cNvPr id="1027" name="Tijdelijke aanduiding voor titel 1"/>
          <p:cNvSpPr>
            <a:spLocks noGrp="1"/>
          </p:cNvSpPr>
          <p:nvPr>
            <p:ph type="title"/>
          </p:nvPr>
        </p:nvSpPr>
        <p:spPr bwMode="auto">
          <a:xfrm>
            <a:off x="1079500" y="1079500"/>
            <a:ext cx="100330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nl-NL" altLang="en-US"/>
              <a:t>Titelstijl van model bewerken</a:t>
            </a:r>
          </a:p>
        </p:txBody>
      </p:sp>
      <p:sp>
        <p:nvSpPr>
          <p:cNvPr id="1028" name="Tijdelijke aanduiding voor tekst 2"/>
          <p:cNvSpPr>
            <a:spLocks noGrp="1"/>
          </p:cNvSpPr>
          <p:nvPr>
            <p:ph type="body" idx="1"/>
          </p:nvPr>
        </p:nvSpPr>
        <p:spPr bwMode="auto">
          <a:xfrm>
            <a:off x="1079500" y="1800225"/>
            <a:ext cx="10033000"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nl-NL" altLang="en-US"/>
              <a:t>Klik om de tekststijl van het model te bewerken</a:t>
            </a:r>
          </a:p>
          <a:p>
            <a:pPr lvl="1"/>
            <a:r>
              <a:rPr lang="nl-NL" altLang="en-US"/>
              <a:t>Tweede niveau</a:t>
            </a:r>
          </a:p>
          <a:p>
            <a:pPr lvl="2"/>
            <a:r>
              <a:rPr lang="nl-NL" altLang="en-US"/>
              <a:t>Derde niveau</a:t>
            </a:r>
          </a:p>
          <a:p>
            <a:pPr lvl="3"/>
            <a:r>
              <a:rPr lang="nl-NL" altLang="en-US"/>
              <a:t>Vierde niveau</a:t>
            </a:r>
          </a:p>
          <a:p>
            <a:pPr lvl="4"/>
            <a:r>
              <a:rPr lang="nl-NL" altLang="en-US"/>
              <a:t>Vijfde niveau</a:t>
            </a:r>
          </a:p>
        </p:txBody>
      </p:sp>
    </p:spTree>
    <p:extLst>
      <p:ext uri="{BB962C8B-B14F-4D97-AF65-F5344CB8AC3E}">
        <p14:creationId xmlns:p14="http://schemas.microsoft.com/office/powerpoint/2010/main" val="6170667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Lst>
  <p:hf sldNum="0" hdr="0"/>
  <p:txStyles>
    <p:title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p:titleStyle>
    <p:bodyStyle>
      <a:lvl1pPr marL="268288" indent="-268288" algn="l" defTabSz="912813" rtl="0" eaLnBrk="1" fontAlgn="base" hangingPunct="1">
        <a:lnSpc>
          <a:spcPct val="90000"/>
        </a:lnSpc>
        <a:spcBef>
          <a:spcPts val="475"/>
        </a:spcBef>
        <a:spcAft>
          <a:spcPct val="0"/>
        </a:spcAft>
        <a:buClr>
          <a:srgbClr val="00A9F3"/>
        </a:buClr>
        <a:buSzPct val="80000"/>
        <a:buFont typeface="Arial" charset="0"/>
        <a:buChar char="•"/>
        <a:defRPr sz="2400" kern="1200">
          <a:solidFill>
            <a:schemeClr val="tx1"/>
          </a:solidFill>
          <a:latin typeface="Arial" charset="0"/>
          <a:ea typeface="Arial" charset="0"/>
          <a:cs typeface="Arial" charset="0"/>
        </a:defRPr>
      </a:lvl1pPr>
      <a:lvl2pPr marL="539750" indent="-269875" algn="l" defTabSz="912813" rtl="0" eaLnBrk="1" fontAlgn="base" hangingPunct="1">
        <a:lnSpc>
          <a:spcPct val="90000"/>
        </a:lnSpc>
        <a:spcBef>
          <a:spcPts val="438"/>
        </a:spcBef>
        <a:spcAft>
          <a:spcPct val="0"/>
        </a:spcAft>
        <a:buClr>
          <a:srgbClr val="00A9F3"/>
        </a:buClr>
        <a:buSzPct val="80000"/>
        <a:buFont typeface="Arial" charset="0"/>
        <a:buChar char="•"/>
        <a:defRPr sz="2200" kern="1200">
          <a:solidFill>
            <a:schemeClr val="tx1"/>
          </a:solidFill>
          <a:latin typeface="Arial" charset="0"/>
          <a:ea typeface="Arial" charset="0"/>
          <a:cs typeface="Arial" charset="0"/>
        </a:defRPr>
      </a:lvl2pPr>
      <a:lvl3pPr marL="809625" indent="-269875" algn="l" defTabSz="912813" rtl="0" eaLnBrk="1" fontAlgn="base" hangingPunct="1">
        <a:lnSpc>
          <a:spcPct val="90000"/>
        </a:lnSpc>
        <a:spcBef>
          <a:spcPts val="400"/>
        </a:spcBef>
        <a:spcAft>
          <a:spcPct val="0"/>
        </a:spcAft>
        <a:buClr>
          <a:srgbClr val="00A9F3"/>
        </a:buClr>
        <a:buSzPct val="80000"/>
        <a:buFont typeface="Arial" charset="0"/>
        <a:buChar char="•"/>
        <a:defRPr sz="2000" kern="1200">
          <a:solidFill>
            <a:schemeClr val="tx1"/>
          </a:solidFill>
          <a:latin typeface="Arial" charset="0"/>
          <a:ea typeface="Arial" charset="0"/>
          <a:cs typeface="Arial" charset="0"/>
        </a:defRPr>
      </a:lvl3pPr>
      <a:lvl4pPr marL="1079500" indent="-269875" algn="l" defTabSz="912813" rtl="0" eaLnBrk="1" fontAlgn="base" hangingPunct="1">
        <a:lnSpc>
          <a:spcPct val="90000"/>
        </a:lnSpc>
        <a:spcBef>
          <a:spcPts val="363"/>
        </a:spcBef>
        <a:spcAft>
          <a:spcPct val="0"/>
        </a:spcAft>
        <a:buClr>
          <a:srgbClr val="00A9F3"/>
        </a:buClr>
        <a:buSzPct val="80000"/>
        <a:buFont typeface="Arial" charset="0"/>
        <a:buChar char="•"/>
        <a:defRPr kern="1200">
          <a:solidFill>
            <a:schemeClr val="tx1"/>
          </a:solidFill>
          <a:latin typeface="Arial" charset="0"/>
          <a:ea typeface="Arial" charset="0"/>
          <a:cs typeface="Arial" charset="0"/>
        </a:defRPr>
      </a:lvl4pPr>
      <a:lvl5pPr marL="1349375" indent="-268288" algn="l" defTabSz="912813" rtl="0" eaLnBrk="1" fontAlgn="base" hangingPunct="1">
        <a:lnSpc>
          <a:spcPct val="90000"/>
        </a:lnSpc>
        <a:spcBef>
          <a:spcPts val="325"/>
        </a:spcBef>
        <a:spcAft>
          <a:spcPct val="0"/>
        </a:spcAft>
        <a:buClr>
          <a:srgbClr val="00A9F3"/>
        </a:buClr>
        <a:buSzPct val="80000"/>
        <a:buFont typeface="Arial" charset="0"/>
        <a:buChar char="•"/>
        <a:defRPr sz="1600" kern="1200">
          <a:solidFill>
            <a:schemeClr val="tx1"/>
          </a:solidFill>
          <a:latin typeface="Arial" charset="0"/>
          <a:ea typeface="Arial" charset="0"/>
          <a:cs typeface="Arial" charset="0"/>
        </a:defRPr>
      </a:lvl5pPr>
      <a:lvl6pPr marL="2514474"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br>
              <a:rPr lang="nl-NL" sz="4700" dirty="0"/>
            </a:br>
            <a:r>
              <a:rPr lang="nl-NL" sz="4700" dirty="0"/>
              <a:t>Mini-college Gemeentefinanciën</a:t>
            </a:r>
            <a:endParaRPr lang="nl-NL" sz="2400" dirty="0"/>
          </a:p>
        </p:txBody>
      </p:sp>
      <p:sp>
        <p:nvSpPr>
          <p:cNvPr id="3" name="Ondertitel 2"/>
          <p:cNvSpPr>
            <a:spLocks noGrp="1"/>
          </p:cNvSpPr>
          <p:nvPr>
            <p:ph type="subTitle" idx="1"/>
          </p:nvPr>
        </p:nvSpPr>
        <p:spPr/>
        <p:txBody>
          <a:bodyPr/>
          <a:lstStyle/>
          <a:p>
            <a:endParaRPr lang="nl-NL" dirty="0"/>
          </a:p>
          <a:p>
            <a:r>
              <a:rPr lang="nl-NL" b="1" dirty="0"/>
              <a:t>David Rietveld</a:t>
            </a:r>
          </a:p>
          <a:p>
            <a:r>
              <a:rPr lang="nl-NL" sz="2000" i="1" dirty="0"/>
              <a:t>VNG Coördinator Gemeentefinanciën</a:t>
            </a:r>
          </a:p>
        </p:txBody>
      </p:sp>
      <p:sp>
        <p:nvSpPr>
          <p:cNvPr id="4" name="Tijdelijke aanduiding voor datum 3"/>
          <p:cNvSpPr>
            <a:spLocks noGrp="1"/>
          </p:cNvSpPr>
          <p:nvPr>
            <p:ph type="dt" sz="half" idx="10"/>
          </p:nvPr>
        </p:nvSpPr>
        <p:spPr/>
        <p:txBody>
          <a:bodyPr/>
          <a:lstStyle/>
          <a:p>
            <a:pPr marL="0" marR="0" lvl="0" indent="0" algn="l" defTabSz="912813" rtl="0" eaLnBrk="0" fontAlgn="base" latinLnBrk="0" hangingPunct="0">
              <a:lnSpc>
                <a:spcPct val="100000"/>
              </a:lnSpc>
              <a:spcBef>
                <a:spcPct val="0"/>
              </a:spcBef>
              <a:spcAft>
                <a:spcPct val="0"/>
              </a:spcAft>
              <a:buClrTx/>
              <a:buSzTx/>
              <a:buFontTx/>
              <a:buNone/>
              <a:tabLst/>
              <a:defRPr/>
            </a:pPr>
            <a:r>
              <a:rPr kumimoji="0" lang="nl-NL" sz="14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Donderdag 17 oktober 2024</a:t>
            </a:r>
          </a:p>
        </p:txBody>
      </p:sp>
    </p:spTree>
    <p:extLst>
      <p:ext uri="{BB962C8B-B14F-4D97-AF65-F5344CB8AC3E}">
        <p14:creationId xmlns:p14="http://schemas.microsoft.com/office/powerpoint/2010/main" val="141639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56BA1187-4E1D-ED2A-5DA8-D157AF3498C0}"/>
              </a:ext>
            </a:extLst>
          </p:cNvPr>
          <p:cNvSpPr>
            <a:spLocks noGrp="1"/>
          </p:cNvSpPr>
          <p:nvPr>
            <p:ph type="title"/>
          </p:nvPr>
        </p:nvSpPr>
        <p:spPr/>
        <p:txBody>
          <a:bodyPr/>
          <a:lstStyle/>
          <a:p>
            <a:r>
              <a:rPr lang="nl-NL" dirty="0"/>
              <a:t>Soorten uitkeringen</a:t>
            </a:r>
          </a:p>
        </p:txBody>
      </p:sp>
      <p:sp>
        <p:nvSpPr>
          <p:cNvPr id="6" name="Tijdelijke aanduiding voor inhoud 5">
            <a:extLst>
              <a:ext uri="{FF2B5EF4-FFF2-40B4-BE49-F238E27FC236}">
                <a16:creationId xmlns:a16="http://schemas.microsoft.com/office/drawing/2014/main" id="{B782C8D8-2AE8-7F53-AED7-7A27034A3A21}"/>
              </a:ext>
            </a:extLst>
          </p:cNvPr>
          <p:cNvSpPr>
            <a:spLocks noGrp="1"/>
          </p:cNvSpPr>
          <p:nvPr>
            <p:ph idx="1"/>
          </p:nvPr>
        </p:nvSpPr>
        <p:spPr/>
        <p:txBody>
          <a:bodyPr/>
          <a:lstStyle/>
          <a:p>
            <a:r>
              <a:rPr lang="nl-NL" b="1" dirty="0"/>
              <a:t>Algemene Uitkering</a:t>
            </a:r>
          </a:p>
          <a:p>
            <a:pPr lvl="1"/>
            <a:r>
              <a:rPr lang="nl-NL" dirty="0"/>
              <a:t>Naar alle gemeenten</a:t>
            </a:r>
          </a:p>
          <a:p>
            <a:pPr lvl="1"/>
            <a:r>
              <a:rPr lang="nl-NL" dirty="0"/>
              <a:t>Verdeling ligt (redelijk) vast</a:t>
            </a:r>
          </a:p>
          <a:p>
            <a:pPr lvl="1"/>
            <a:r>
              <a:rPr lang="nl-NL" dirty="0"/>
              <a:t>Vrij besteedbaar</a:t>
            </a:r>
          </a:p>
          <a:p>
            <a:pPr lvl="1"/>
            <a:endParaRPr lang="nl-NL" sz="600" dirty="0"/>
          </a:p>
          <a:p>
            <a:r>
              <a:rPr lang="nl-NL" b="1" dirty="0" err="1"/>
              <a:t>Decentralisatieuitkering</a:t>
            </a:r>
            <a:endParaRPr lang="nl-NL" b="1" dirty="0"/>
          </a:p>
          <a:p>
            <a:pPr lvl="1"/>
            <a:r>
              <a:rPr lang="nl-NL" dirty="0"/>
              <a:t>Hoeft niet naar alle gemeenten (kan ook naar één gemeente)</a:t>
            </a:r>
          </a:p>
          <a:p>
            <a:pPr lvl="1"/>
            <a:r>
              <a:rPr lang="nl-NL" dirty="0"/>
              <a:t>Verdeling volledig vrij te bepalen</a:t>
            </a:r>
          </a:p>
          <a:p>
            <a:pPr lvl="1"/>
            <a:r>
              <a:rPr lang="nl-NL" dirty="0"/>
              <a:t>Vrij besteedbaar</a:t>
            </a:r>
          </a:p>
          <a:p>
            <a:pPr lvl="1"/>
            <a:endParaRPr lang="nl-NL" sz="600" dirty="0"/>
          </a:p>
          <a:p>
            <a:r>
              <a:rPr lang="nl-NL" b="1" dirty="0"/>
              <a:t>Specifieke uitkering</a:t>
            </a:r>
          </a:p>
          <a:p>
            <a:pPr lvl="1"/>
            <a:r>
              <a:rPr lang="nl-NL" dirty="0"/>
              <a:t>Eigen wettelijke grondslag</a:t>
            </a:r>
          </a:p>
          <a:p>
            <a:pPr lvl="1"/>
            <a:r>
              <a:rPr lang="nl-NL" dirty="0"/>
              <a:t>Voor een specifiek doel, dus niet vrij besteedbaar</a:t>
            </a:r>
          </a:p>
          <a:p>
            <a:pPr lvl="1"/>
            <a:r>
              <a:rPr lang="nl-NL" dirty="0"/>
              <a:t>Apart verantwoorden via gemeentelijke begroting (incl. accountantscontrole)</a:t>
            </a:r>
          </a:p>
          <a:p>
            <a:pPr lvl="1"/>
            <a:endParaRPr lang="nl-NL" dirty="0"/>
          </a:p>
        </p:txBody>
      </p:sp>
    </p:spTree>
    <p:extLst>
      <p:ext uri="{BB962C8B-B14F-4D97-AF65-F5344CB8AC3E}">
        <p14:creationId xmlns:p14="http://schemas.microsoft.com/office/powerpoint/2010/main" val="15051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AE88D2A4-8204-6805-5118-6960938CE675}"/>
              </a:ext>
            </a:extLst>
          </p:cNvPr>
          <p:cNvSpPr>
            <a:spLocks noGrp="1"/>
          </p:cNvSpPr>
          <p:nvPr>
            <p:ph type="title"/>
          </p:nvPr>
        </p:nvSpPr>
        <p:spPr/>
        <p:txBody>
          <a:bodyPr/>
          <a:lstStyle/>
          <a:p>
            <a:r>
              <a:rPr lang="nl-NL" dirty="0"/>
              <a:t>Een stukje historie: héél vroeger (tot 1929)</a:t>
            </a:r>
          </a:p>
        </p:txBody>
      </p:sp>
      <p:sp>
        <p:nvSpPr>
          <p:cNvPr id="6" name="Tijdelijke aanduiding voor inhoud 5">
            <a:extLst>
              <a:ext uri="{FF2B5EF4-FFF2-40B4-BE49-F238E27FC236}">
                <a16:creationId xmlns:a16="http://schemas.microsoft.com/office/drawing/2014/main" id="{27C046DF-D7C1-1B64-F200-E439E27F700D}"/>
              </a:ext>
            </a:extLst>
          </p:cNvPr>
          <p:cNvSpPr>
            <a:spLocks noGrp="1"/>
          </p:cNvSpPr>
          <p:nvPr>
            <p:ph idx="1"/>
          </p:nvPr>
        </p:nvSpPr>
        <p:spPr/>
        <p:txBody>
          <a:bodyPr/>
          <a:lstStyle/>
          <a:p>
            <a:endParaRPr lang="nl-NL" dirty="0"/>
          </a:p>
          <a:p>
            <a:r>
              <a:rPr lang="nl-NL" dirty="0"/>
              <a:t>Gemeenten zelf verantwoordelijk voor inkomsten</a:t>
            </a:r>
          </a:p>
          <a:p>
            <a:endParaRPr lang="nl-NL" dirty="0"/>
          </a:p>
          <a:p>
            <a:r>
              <a:rPr lang="nl-NL" dirty="0"/>
              <a:t>Welke belastingen gemeenten mochten innen lag vast</a:t>
            </a:r>
          </a:p>
          <a:p>
            <a:endParaRPr lang="nl-NL" dirty="0"/>
          </a:p>
          <a:p>
            <a:r>
              <a:rPr lang="nl-NL" dirty="0"/>
              <a:t>Geen relatie tussen taken en middelen</a:t>
            </a:r>
          </a:p>
          <a:p>
            <a:endParaRPr lang="nl-NL" dirty="0"/>
          </a:p>
          <a:p>
            <a:r>
              <a:rPr lang="nl-NL" dirty="0"/>
              <a:t>Arme steden, rijk platteland</a:t>
            </a:r>
          </a:p>
          <a:p>
            <a:endParaRPr lang="nl-NL" dirty="0"/>
          </a:p>
          <a:p>
            <a:r>
              <a:rPr lang="nl-NL" dirty="0"/>
              <a:t>Keus: meer lokale belastingen of meer landelijke bijdrage?</a:t>
            </a:r>
          </a:p>
        </p:txBody>
      </p:sp>
    </p:spTree>
    <p:extLst>
      <p:ext uri="{BB962C8B-B14F-4D97-AF65-F5344CB8AC3E}">
        <p14:creationId xmlns:p14="http://schemas.microsoft.com/office/powerpoint/2010/main" val="2710051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AE88D2A4-8204-6805-5118-6960938CE675}"/>
              </a:ext>
            </a:extLst>
          </p:cNvPr>
          <p:cNvSpPr>
            <a:spLocks noGrp="1"/>
          </p:cNvSpPr>
          <p:nvPr>
            <p:ph type="title"/>
          </p:nvPr>
        </p:nvSpPr>
        <p:spPr/>
        <p:txBody>
          <a:bodyPr/>
          <a:lstStyle/>
          <a:p>
            <a:r>
              <a:rPr lang="nl-NL" dirty="0"/>
              <a:t>1929: start van het Gemeentefonds</a:t>
            </a:r>
          </a:p>
        </p:txBody>
      </p:sp>
      <p:sp>
        <p:nvSpPr>
          <p:cNvPr id="6" name="Tijdelijke aanduiding voor inhoud 5">
            <a:extLst>
              <a:ext uri="{FF2B5EF4-FFF2-40B4-BE49-F238E27FC236}">
                <a16:creationId xmlns:a16="http://schemas.microsoft.com/office/drawing/2014/main" id="{27C046DF-D7C1-1B64-F200-E439E27F700D}"/>
              </a:ext>
            </a:extLst>
          </p:cNvPr>
          <p:cNvSpPr>
            <a:spLocks noGrp="1"/>
          </p:cNvSpPr>
          <p:nvPr>
            <p:ph idx="1"/>
          </p:nvPr>
        </p:nvSpPr>
        <p:spPr/>
        <p:txBody>
          <a:bodyPr/>
          <a:lstStyle/>
          <a:p>
            <a:endParaRPr lang="nl-NL" dirty="0"/>
          </a:p>
          <a:p>
            <a:r>
              <a:rPr lang="nl-NL" dirty="0"/>
              <a:t>Bijna alle gemeentebelastingen afgeschaft</a:t>
            </a:r>
          </a:p>
          <a:p>
            <a:endParaRPr lang="nl-NL" dirty="0"/>
          </a:p>
          <a:p>
            <a:r>
              <a:rPr lang="nl-NL" dirty="0"/>
              <a:t>Evenredigheid als uitgangspunt</a:t>
            </a:r>
          </a:p>
          <a:p>
            <a:endParaRPr lang="nl-NL" dirty="0"/>
          </a:p>
          <a:p>
            <a:r>
              <a:rPr lang="nl-NL" dirty="0"/>
              <a:t>Voeding door percentage van de opbrengst van de rijksbelastingen</a:t>
            </a:r>
          </a:p>
          <a:p>
            <a:endParaRPr lang="nl-NL" dirty="0"/>
          </a:p>
          <a:p>
            <a:r>
              <a:rPr lang="nl-NL" dirty="0"/>
              <a:t>Heel grove verdeling: voornamelijk op aantal inwoners</a:t>
            </a:r>
          </a:p>
          <a:p>
            <a:endParaRPr lang="nl-NL" dirty="0"/>
          </a:p>
          <a:p>
            <a:endParaRPr lang="nl-NL" dirty="0"/>
          </a:p>
          <a:p>
            <a:endParaRPr lang="nl-NL" dirty="0"/>
          </a:p>
        </p:txBody>
      </p:sp>
    </p:spTree>
    <p:extLst>
      <p:ext uri="{BB962C8B-B14F-4D97-AF65-F5344CB8AC3E}">
        <p14:creationId xmlns:p14="http://schemas.microsoft.com/office/powerpoint/2010/main" val="1204336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AE88D2A4-8204-6805-5118-6960938CE675}"/>
              </a:ext>
            </a:extLst>
          </p:cNvPr>
          <p:cNvSpPr>
            <a:spLocks noGrp="1"/>
          </p:cNvSpPr>
          <p:nvPr>
            <p:ph type="title"/>
          </p:nvPr>
        </p:nvSpPr>
        <p:spPr/>
        <p:txBody>
          <a:bodyPr/>
          <a:lstStyle/>
          <a:p>
            <a:r>
              <a:rPr lang="nl-NL" dirty="0"/>
              <a:t>Financiële verhoudingswet 1996</a:t>
            </a:r>
          </a:p>
        </p:txBody>
      </p:sp>
      <p:sp>
        <p:nvSpPr>
          <p:cNvPr id="6" name="Tijdelijke aanduiding voor inhoud 5">
            <a:extLst>
              <a:ext uri="{FF2B5EF4-FFF2-40B4-BE49-F238E27FC236}">
                <a16:creationId xmlns:a16="http://schemas.microsoft.com/office/drawing/2014/main" id="{27C046DF-D7C1-1B64-F200-E439E27F700D}"/>
              </a:ext>
            </a:extLst>
          </p:cNvPr>
          <p:cNvSpPr>
            <a:spLocks noGrp="1"/>
          </p:cNvSpPr>
          <p:nvPr>
            <p:ph idx="1"/>
          </p:nvPr>
        </p:nvSpPr>
        <p:spPr/>
        <p:txBody>
          <a:bodyPr/>
          <a:lstStyle/>
          <a:p>
            <a:endParaRPr lang="nl-NL" dirty="0"/>
          </a:p>
          <a:p>
            <a:r>
              <a:rPr lang="nl-NL" dirty="0"/>
              <a:t>Compleet nieuw verdeelmodel (op basis van ‘verschillenanalyse’)</a:t>
            </a:r>
          </a:p>
          <a:p>
            <a:endParaRPr lang="nl-NL" dirty="0"/>
          </a:p>
          <a:p>
            <a:r>
              <a:rPr lang="nl-NL" dirty="0"/>
              <a:t>Objectieve maatstaven, periodiek onderhoud</a:t>
            </a:r>
          </a:p>
          <a:p>
            <a:endParaRPr lang="nl-NL" dirty="0"/>
          </a:p>
          <a:p>
            <a:r>
              <a:rPr lang="nl-NL" dirty="0"/>
              <a:t>Groei door koppeling aan de rijksuitgaven </a:t>
            </a:r>
          </a:p>
          <a:p>
            <a:endParaRPr lang="nl-NL" dirty="0"/>
          </a:p>
          <a:p>
            <a:r>
              <a:rPr lang="nl-NL" dirty="0"/>
              <a:t>Evenredigheid blijft uitgangspunt</a:t>
            </a:r>
          </a:p>
          <a:p>
            <a:endParaRPr lang="nl-NL" dirty="0"/>
          </a:p>
          <a:p>
            <a:endParaRPr lang="nl-NL" dirty="0"/>
          </a:p>
        </p:txBody>
      </p:sp>
    </p:spTree>
    <p:extLst>
      <p:ext uri="{BB962C8B-B14F-4D97-AF65-F5344CB8AC3E}">
        <p14:creationId xmlns:p14="http://schemas.microsoft.com/office/powerpoint/2010/main" val="3539043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AE88D2A4-8204-6805-5118-6960938CE675}"/>
              </a:ext>
            </a:extLst>
          </p:cNvPr>
          <p:cNvSpPr>
            <a:spLocks noGrp="1"/>
          </p:cNvSpPr>
          <p:nvPr>
            <p:ph type="title"/>
          </p:nvPr>
        </p:nvSpPr>
        <p:spPr/>
        <p:txBody>
          <a:bodyPr/>
          <a:lstStyle/>
          <a:p>
            <a:r>
              <a:rPr lang="nl-NL" dirty="0"/>
              <a:t>Uitgangspunten huidig stelsel</a:t>
            </a:r>
          </a:p>
        </p:txBody>
      </p:sp>
      <p:sp>
        <p:nvSpPr>
          <p:cNvPr id="6" name="Tijdelijke aanduiding voor inhoud 5">
            <a:extLst>
              <a:ext uri="{FF2B5EF4-FFF2-40B4-BE49-F238E27FC236}">
                <a16:creationId xmlns:a16="http://schemas.microsoft.com/office/drawing/2014/main" id="{27C046DF-D7C1-1B64-F200-E439E27F700D}"/>
              </a:ext>
            </a:extLst>
          </p:cNvPr>
          <p:cNvSpPr>
            <a:spLocks noGrp="1"/>
          </p:cNvSpPr>
          <p:nvPr>
            <p:ph idx="1"/>
          </p:nvPr>
        </p:nvSpPr>
        <p:spPr/>
        <p:txBody>
          <a:bodyPr/>
          <a:lstStyle/>
          <a:p>
            <a:endParaRPr lang="nl-NL" dirty="0"/>
          </a:p>
          <a:p>
            <a:r>
              <a:rPr lang="nl-NL" dirty="0"/>
              <a:t>Autonomie gemeenten: middelen vrij besteedbaar (art. 3 </a:t>
            </a:r>
            <a:r>
              <a:rPr lang="nl-NL" dirty="0" err="1"/>
              <a:t>Fvw</a:t>
            </a:r>
            <a:r>
              <a:rPr lang="nl-NL" dirty="0"/>
              <a:t>)</a:t>
            </a:r>
          </a:p>
          <a:p>
            <a:endParaRPr lang="nl-NL" dirty="0"/>
          </a:p>
          <a:p>
            <a:r>
              <a:rPr lang="nl-NL" dirty="0"/>
              <a:t>Evenredigheid: rekening houden met verschillen (art. 7 </a:t>
            </a:r>
            <a:r>
              <a:rPr lang="nl-NL" dirty="0" err="1"/>
              <a:t>Fvw</a:t>
            </a:r>
            <a:r>
              <a:rPr lang="nl-NL" dirty="0"/>
              <a:t>)</a:t>
            </a:r>
          </a:p>
          <a:p>
            <a:endParaRPr lang="nl-NL" dirty="0"/>
          </a:p>
          <a:p>
            <a:r>
              <a:rPr lang="nl-NL" dirty="0"/>
              <a:t>Objectiviteit: verdeling niet beïnvloedbaar (art. 8 </a:t>
            </a:r>
            <a:r>
              <a:rPr lang="nl-NL" dirty="0" err="1"/>
              <a:t>FvW</a:t>
            </a:r>
            <a:r>
              <a:rPr lang="nl-NL" dirty="0"/>
              <a:t>)</a:t>
            </a:r>
          </a:p>
          <a:p>
            <a:endParaRPr lang="nl-NL" dirty="0"/>
          </a:p>
          <a:p>
            <a:r>
              <a:rPr lang="nl-NL" dirty="0"/>
              <a:t>Solidariteit: aanvullende uitkering wordt betaald door gemeenten zelf (art. 12 </a:t>
            </a:r>
            <a:r>
              <a:rPr lang="nl-NL" dirty="0" err="1"/>
              <a:t>Fvw</a:t>
            </a:r>
            <a:r>
              <a:rPr lang="nl-NL" dirty="0"/>
              <a:t>)</a:t>
            </a:r>
          </a:p>
          <a:p>
            <a:endParaRPr lang="nl-NL" dirty="0"/>
          </a:p>
          <a:p>
            <a:r>
              <a:rPr lang="nl-NL" i="1" dirty="0"/>
              <a:t>Omvang en indexering niet wettelijk vastgelegd!</a:t>
            </a:r>
          </a:p>
          <a:p>
            <a:endParaRPr lang="nl-NL" dirty="0"/>
          </a:p>
          <a:p>
            <a:endParaRPr lang="nl-NL" dirty="0"/>
          </a:p>
          <a:p>
            <a:endParaRPr lang="nl-NL" dirty="0"/>
          </a:p>
        </p:txBody>
      </p:sp>
    </p:spTree>
    <p:extLst>
      <p:ext uri="{BB962C8B-B14F-4D97-AF65-F5344CB8AC3E}">
        <p14:creationId xmlns:p14="http://schemas.microsoft.com/office/powerpoint/2010/main" val="2292286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AE88D2A4-8204-6805-5118-6960938CE675}"/>
              </a:ext>
            </a:extLst>
          </p:cNvPr>
          <p:cNvSpPr>
            <a:spLocks noGrp="1"/>
          </p:cNvSpPr>
          <p:nvPr>
            <p:ph type="title"/>
          </p:nvPr>
        </p:nvSpPr>
        <p:spPr/>
        <p:txBody>
          <a:bodyPr/>
          <a:lstStyle/>
          <a:p>
            <a:r>
              <a:rPr lang="nl-NL" dirty="0"/>
              <a:t>De aspiratieniveaus</a:t>
            </a:r>
          </a:p>
        </p:txBody>
      </p:sp>
      <p:sp>
        <p:nvSpPr>
          <p:cNvPr id="6" name="Tijdelijke aanduiding voor inhoud 5">
            <a:extLst>
              <a:ext uri="{FF2B5EF4-FFF2-40B4-BE49-F238E27FC236}">
                <a16:creationId xmlns:a16="http://schemas.microsoft.com/office/drawing/2014/main" id="{27C046DF-D7C1-1B64-F200-E439E27F700D}"/>
              </a:ext>
            </a:extLst>
          </p:cNvPr>
          <p:cNvSpPr>
            <a:spLocks noGrp="1"/>
          </p:cNvSpPr>
          <p:nvPr>
            <p:ph idx="1"/>
          </p:nvPr>
        </p:nvSpPr>
        <p:spPr/>
        <p:txBody>
          <a:bodyPr/>
          <a:lstStyle/>
          <a:p>
            <a:pPr algn="l">
              <a:buFont typeface="+mj-lt"/>
              <a:buAutoNum type="arabicPeriod"/>
            </a:pPr>
            <a:r>
              <a:rPr lang="nl-NL" dirty="0">
                <a:solidFill>
                  <a:srgbClr val="000000"/>
                </a:solidFill>
                <a:latin typeface="Arial" panose="020B0604020202020204" pitchFamily="34" charset="0"/>
              </a:rPr>
              <a:t>V</a:t>
            </a:r>
            <a:r>
              <a:rPr lang="nl-NL" b="0" i="0" dirty="0">
                <a:solidFill>
                  <a:srgbClr val="000000"/>
                </a:solidFill>
                <a:effectLst/>
                <a:latin typeface="Arial" panose="020B0604020202020204" pitchFamily="34" charset="0"/>
              </a:rPr>
              <a:t>ermindering van ongelijkheden in lokale en regionale belastingcapaciteiten</a:t>
            </a:r>
          </a:p>
          <a:p>
            <a:pPr algn="l">
              <a:buFont typeface="+mj-lt"/>
              <a:buAutoNum type="arabicPeriod"/>
            </a:pPr>
            <a:endParaRPr lang="nl-NL" b="0" i="0" dirty="0">
              <a:solidFill>
                <a:srgbClr val="000000"/>
              </a:solidFill>
              <a:effectLst/>
              <a:latin typeface="Arial" panose="020B0604020202020204" pitchFamily="34" charset="0"/>
            </a:endParaRPr>
          </a:p>
          <a:p>
            <a:pPr algn="l">
              <a:buFont typeface="+mj-lt"/>
              <a:buAutoNum type="arabicPeriod"/>
            </a:pPr>
            <a:r>
              <a:rPr lang="nl-NL" b="0" i="0" dirty="0">
                <a:solidFill>
                  <a:srgbClr val="000000"/>
                </a:solidFill>
                <a:effectLst/>
                <a:latin typeface="Arial" panose="020B0604020202020204" pitchFamily="34" charset="0"/>
              </a:rPr>
              <a:t>Vermindering van ongelijkheden in lokale en regionale voorzieningencapaciteit</a:t>
            </a:r>
          </a:p>
          <a:p>
            <a:pPr algn="l">
              <a:buFont typeface="+mj-lt"/>
              <a:buAutoNum type="arabicPeriod"/>
            </a:pPr>
            <a:endParaRPr lang="nl-NL" b="0" i="0" dirty="0">
              <a:solidFill>
                <a:srgbClr val="000000"/>
              </a:solidFill>
              <a:effectLst/>
              <a:latin typeface="Arial" panose="020B0604020202020204" pitchFamily="34" charset="0"/>
            </a:endParaRPr>
          </a:p>
          <a:p>
            <a:pPr algn="l">
              <a:buFont typeface="+mj-lt"/>
              <a:buAutoNum type="arabicPeriod"/>
            </a:pPr>
            <a:r>
              <a:rPr lang="nl-NL" dirty="0">
                <a:solidFill>
                  <a:srgbClr val="000000"/>
                </a:solidFill>
                <a:latin typeface="Arial" panose="020B0604020202020204" pitchFamily="34" charset="0"/>
              </a:rPr>
              <a:t>V</a:t>
            </a:r>
            <a:r>
              <a:rPr lang="nl-NL" i="0" dirty="0">
                <a:solidFill>
                  <a:srgbClr val="000000"/>
                </a:solidFill>
                <a:effectLst/>
                <a:latin typeface="Arial" panose="020B0604020202020204" pitchFamily="34" charset="0"/>
              </a:rPr>
              <a:t>olledige egalisatie van de voorzieningscapaciteit</a:t>
            </a:r>
          </a:p>
          <a:p>
            <a:pPr algn="l">
              <a:buFont typeface="+mj-lt"/>
              <a:buAutoNum type="arabicPeriod"/>
            </a:pPr>
            <a:endParaRPr lang="nl-NL" b="0" i="1" dirty="0">
              <a:solidFill>
                <a:srgbClr val="000000"/>
              </a:solidFill>
              <a:effectLst/>
              <a:latin typeface="Arial" panose="020B0604020202020204" pitchFamily="34" charset="0"/>
            </a:endParaRPr>
          </a:p>
          <a:p>
            <a:pPr algn="l">
              <a:buFont typeface="+mj-lt"/>
              <a:buAutoNum type="arabicPeriod"/>
            </a:pPr>
            <a:r>
              <a:rPr lang="nl-NL" i="1" dirty="0">
                <a:solidFill>
                  <a:srgbClr val="000000"/>
                </a:solidFill>
                <a:latin typeface="Arial" panose="020B0604020202020204" pitchFamily="34" charset="0"/>
              </a:rPr>
              <a:t>V</a:t>
            </a:r>
            <a:r>
              <a:rPr lang="nl-NL" b="0" i="1" dirty="0">
                <a:solidFill>
                  <a:srgbClr val="000000"/>
                </a:solidFill>
                <a:effectLst/>
                <a:latin typeface="Arial" panose="020B0604020202020204" pitchFamily="34" charset="0"/>
              </a:rPr>
              <a:t>olledige egalisatie van het voorzieningenniveau</a:t>
            </a:r>
          </a:p>
          <a:p>
            <a:pPr algn="l">
              <a:buFont typeface="+mj-lt"/>
              <a:buAutoNum type="arabicPeriod"/>
            </a:pPr>
            <a:endParaRPr lang="nl-NL" b="0" i="1" dirty="0">
              <a:solidFill>
                <a:srgbClr val="000000"/>
              </a:solidFill>
              <a:effectLst/>
              <a:latin typeface="Arial" panose="020B0604020202020204" pitchFamily="34" charset="0"/>
            </a:endParaRPr>
          </a:p>
          <a:p>
            <a:pPr algn="l">
              <a:buFont typeface="+mj-lt"/>
              <a:buAutoNum type="arabicPeriod"/>
            </a:pPr>
            <a:r>
              <a:rPr lang="nl-NL" i="1" dirty="0">
                <a:solidFill>
                  <a:srgbClr val="000000"/>
                </a:solidFill>
                <a:latin typeface="Arial" panose="020B0604020202020204" pitchFamily="34" charset="0"/>
              </a:rPr>
              <a:t>V</a:t>
            </a:r>
            <a:r>
              <a:rPr lang="nl-NL" b="0" i="1" dirty="0">
                <a:solidFill>
                  <a:srgbClr val="000000"/>
                </a:solidFill>
                <a:effectLst/>
                <a:latin typeface="Arial" panose="020B0604020202020204" pitchFamily="34" charset="0"/>
              </a:rPr>
              <a:t>olledige egalisatie van de voorzieningen</a:t>
            </a:r>
            <a:endParaRPr lang="nl-NL" i="1" dirty="0"/>
          </a:p>
          <a:p>
            <a:pPr marL="727075" lvl="1" indent="-457200">
              <a:buFont typeface="+mj-lt"/>
              <a:buAutoNum type="arabicPeriod"/>
            </a:pPr>
            <a:endParaRPr lang="nl-NL" dirty="0"/>
          </a:p>
        </p:txBody>
      </p:sp>
    </p:spTree>
    <p:extLst>
      <p:ext uri="{BB962C8B-B14F-4D97-AF65-F5344CB8AC3E}">
        <p14:creationId xmlns:p14="http://schemas.microsoft.com/office/powerpoint/2010/main" val="2830092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AE88D2A4-8204-6805-5118-6960938CE675}"/>
              </a:ext>
            </a:extLst>
          </p:cNvPr>
          <p:cNvSpPr>
            <a:spLocks noGrp="1"/>
          </p:cNvSpPr>
          <p:nvPr>
            <p:ph type="title"/>
          </p:nvPr>
        </p:nvSpPr>
        <p:spPr/>
        <p:txBody>
          <a:bodyPr/>
          <a:lstStyle/>
          <a:p>
            <a:r>
              <a:rPr lang="nl-NL" dirty="0"/>
              <a:t>Het derde aspiratieniveau</a:t>
            </a:r>
          </a:p>
        </p:txBody>
      </p:sp>
      <p:sp>
        <p:nvSpPr>
          <p:cNvPr id="6" name="Tijdelijke aanduiding voor inhoud 5">
            <a:extLst>
              <a:ext uri="{FF2B5EF4-FFF2-40B4-BE49-F238E27FC236}">
                <a16:creationId xmlns:a16="http://schemas.microsoft.com/office/drawing/2014/main" id="{27C046DF-D7C1-1B64-F200-E439E27F700D}"/>
              </a:ext>
            </a:extLst>
          </p:cNvPr>
          <p:cNvSpPr>
            <a:spLocks noGrp="1"/>
          </p:cNvSpPr>
          <p:nvPr>
            <p:ph idx="1"/>
          </p:nvPr>
        </p:nvSpPr>
        <p:spPr/>
        <p:txBody>
          <a:bodyPr/>
          <a:lstStyle/>
          <a:p>
            <a:pPr marL="0" indent="0" algn="l">
              <a:buNone/>
            </a:pPr>
            <a:r>
              <a:rPr lang="nl-NL" b="1" dirty="0">
                <a:solidFill>
                  <a:srgbClr val="000000"/>
                </a:solidFill>
                <a:latin typeface="Arial" panose="020B0604020202020204" pitchFamily="34" charset="0"/>
              </a:rPr>
              <a:t>V</a:t>
            </a:r>
            <a:r>
              <a:rPr lang="nl-NL" b="1" i="0" dirty="0">
                <a:solidFill>
                  <a:srgbClr val="000000"/>
                </a:solidFill>
                <a:effectLst/>
                <a:latin typeface="Arial" panose="020B0604020202020204" pitchFamily="34" charset="0"/>
              </a:rPr>
              <a:t>olledige egalisatie van de voorzieningscapaciteit</a:t>
            </a:r>
          </a:p>
          <a:p>
            <a:pPr marL="0" indent="0" algn="l">
              <a:buNone/>
            </a:pPr>
            <a:endParaRPr lang="nl-NL" b="0" i="1" dirty="0">
              <a:solidFill>
                <a:srgbClr val="000000"/>
              </a:solidFill>
              <a:effectLst/>
              <a:latin typeface="Arial" panose="020B0604020202020204" pitchFamily="34" charset="0"/>
            </a:endParaRPr>
          </a:p>
          <a:p>
            <a:r>
              <a:rPr lang="nl-NL" dirty="0"/>
              <a:t>Alle gemeenten moeten in staat zijn een gelijkwaardig voorzieningenniveau aan te bieden</a:t>
            </a:r>
          </a:p>
          <a:p>
            <a:endParaRPr lang="nl-NL" i="1" dirty="0"/>
          </a:p>
          <a:p>
            <a:r>
              <a:rPr lang="nl-NL" dirty="0"/>
              <a:t>Verevening van de belasting</a:t>
            </a:r>
            <a:r>
              <a:rPr lang="nl-NL" i="1" dirty="0"/>
              <a:t>capaciteit</a:t>
            </a:r>
            <a:r>
              <a:rPr lang="nl-NL" dirty="0"/>
              <a:t> van gemeenten (dus niet van belastinginkomsten!)</a:t>
            </a:r>
          </a:p>
          <a:p>
            <a:endParaRPr lang="nl-NL" i="1" dirty="0"/>
          </a:p>
          <a:p>
            <a:r>
              <a:rPr lang="nl-NL" dirty="0"/>
              <a:t>Rekening houden bij de keuze voor maatstaven en/of het maken van de verdeling</a:t>
            </a:r>
          </a:p>
          <a:p>
            <a:endParaRPr lang="nl-NL" b="0" i="1"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1467956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CB5D5ADF-DD3F-3761-A27B-D9DE42672CD7}"/>
              </a:ext>
            </a:extLst>
          </p:cNvPr>
          <p:cNvSpPr>
            <a:spLocks noGrp="1"/>
          </p:cNvSpPr>
          <p:nvPr>
            <p:ph type="title"/>
          </p:nvPr>
        </p:nvSpPr>
        <p:spPr/>
        <p:txBody>
          <a:bodyPr/>
          <a:lstStyle/>
          <a:p>
            <a:r>
              <a:rPr lang="nl-NL" dirty="0"/>
              <a:t>Samengevat</a:t>
            </a:r>
          </a:p>
        </p:txBody>
      </p:sp>
      <p:sp>
        <p:nvSpPr>
          <p:cNvPr id="6" name="Tijdelijke aanduiding voor inhoud 5">
            <a:extLst>
              <a:ext uri="{FF2B5EF4-FFF2-40B4-BE49-F238E27FC236}">
                <a16:creationId xmlns:a16="http://schemas.microsoft.com/office/drawing/2014/main" id="{46432E86-DFE6-372D-B7E1-1A7A5AAF0B2F}"/>
              </a:ext>
            </a:extLst>
          </p:cNvPr>
          <p:cNvSpPr>
            <a:spLocks noGrp="1"/>
          </p:cNvSpPr>
          <p:nvPr>
            <p:ph idx="1"/>
          </p:nvPr>
        </p:nvSpPr>
        <p:spPr/>
        <p:txBody>
          <a:bodyPr/>
          <a:lstStyle/>
          <a:p>
            <a:r>
              <a:rPr lang="nl-NL" dirty="0"/>
              <a:t>Er is (ooit) bewust voor gekozen om gemeenten voor het grootste deel via het gemeentefonds te bekostigen</a:t>
            </a:r>
          </a:p>
          <a:p>
            <a:endParaRPr lang="nl-NL" dirty="0"/>
          </a:p>
          <a:p>
            <a:r>
              <a:rPr lang="nl-NL" dirty="0"/>
              <a:t>Het systeem is opgezet met het idee dat verschillen verkleind moeten worden</a:t>
            </a:r>
          </a:p>
          <a:p>
            <a:endParaRPr lang="nl-NL" dirty="0"/>
          </a:p>
          <a:p>
            <a:r>
              <a:rPr lang="nl-NL" dirty="0"/>
              <a:t>De omvang en groei van het gemeentefonds zijn niet wettelijk vastgelegd</a:t>
            </a:r>
          </a:p>
          <a:p>
            <a:endParaRPr lang="nl-NL" dirty="0"/>
          </a:p>
          <a:p>
            <a:r>
              <a:rPr lang="nl-NL" dirty="0"/>
              <a:t>Het systeem lijkt te werken: vrijwel geen art. 12 gemeenten meer</a:t>
            </a:r>
          </a:p>
          <a:p>
            <a:endParaRPr lang="nl-NL" dirty="0"/>
          </a:p>
          <a:p>
            <a:endParaRPr lang="nl-NL" dirty="0"/>
          </a:p>
          <a:p>
            <a:endParaRPr lang="nl-NL" dirty="0"/>
          </a:p>
          <a:p>
            <a:endParaRPr lang="nl-NL" dirty="0"/>
          </a:p>
          <a:p>
            <a:pPr marL="0" indent="0">
              <a:buNone/>
            </a:pPr>
            <a:endParaRPr lang="nl-NL" dirty="0"/>
          </a:p>
          <a:p>
            <a:endParaRPr lang="nl-NL" dirty="0"/>
          </a:p>
        </p:txBody>
      </p:sp>
    </p:spTree>
    <p:extLst>
      <p:ext uri="{BB962C8B-B14F-4D97-AF65-F5344CB8AC3E}">
        <p14:creationId xmlns:p14="http://schemas.microsoft.com/office/powerpoint/2010/main" val="6110090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inhoud 8">
            <a:extLst>
              <a:ext uri="{FF2B5EF4-FFF2-40B4-BE49-F238E27FC236}">
                <a16:creationId xmlns:a16="http://schemas.microsoft.com/office/drawing/2014/main" id="{1370677D-148E-1651-42D0-981CBCF6707D}"/>
              </a:ext>
            </a:extLst>
          </p:cNvPr>
          <p:cNvSpPr>
            <a:spLocks noGrp="1"/>
          </p:cNvSpPr>
          <p:nvPr>
            <p:ph idx="1"/>
          </p:nvPr>
        </p:nvSpPr>
        <p:spPr>
          <a:xfrm>
            <a:off x="1079400" y="1080000"/>
            <a:ext cx="10033200" cy="5220000"/>
          </a:xfrm>
        </p:spPr>
        <p:txBody>
          <a:bodyPr anchor="ctr"/>
          <a:lstStyle/>
          <a:p>
            <a:pPr marL="0" indent="0" algn="ctr">
              <a:buNone/>
            </a:pPr>
            <a:r>
              <a:rPr lang="nl-NL" sz="4400" b="1" dirty="0">
                <a:solidFill>
                  <a:schemeClr val="bg2"/>
                </a:solidFill>
              </a:rPr>
              <a:t>De normeringssystematiek</a:t>
            </a:r>
          </a:p>
          <a:p>
            <a:pPr marL="0" indent="0" algn="ctr">
              <a:buNone/>
            </a:pPr>
            <a:endParaRPr lang="nl-NL" sz="4400" b="1" dirty="0">
              <a:solidFill>
                <a:schemeClr val="bg2"/>
              </a:solidFill>
            </a:endParaRPr>
          </a:p>
          <a:p>
            <a:pPr marL="0" indent="0" algn="ctr">
              <a:buNone/>
            </a:pPr>
            <a:endParaRPr lang="nl-NL" b="1" dirty="0">
              <a:solidFill>
                <a:schemeClr val="bg2"/>
              </a:solidFill>
            </a:endParaRPr>
          </a:p>
        </p:txBody>
      </p:sp>
    </p:spTree>
    <p:extLst>
      <p:ext uri="{BB962C8B-B14F-4D97-AF65-F5344CB8AC3E}">
        <p14:creationId xmlns:p14="http://schemas.microsoft.com/office/powerpoint/2010/main" val="1926803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ijdelijke aanduiding voor inhoud 5">
            <a:extLst>
              <a:ext uri="{FF2B5EF4-FFF2-40B4-BE49-F238E27FC236}">
                <a16:creationId xmlns:a16="http://schemas.microsoft.com/office/drawing/2014/main" id="{DA258C8B-9A11-B43D-37BB-62C21D18B96E}"/>
              </a:ext>
            </a:extLst>
          </p:cNvPr>
          <p:cNvGraphicFramePr>
            <a:graphicFrameLocks noGrp="1"/>
          </p:cNvGraphicFramePr>
          <p:nvPr>
            <p:ph idx="1"/>
            <p:extLst>
              <p:ext uri="{D42A27DB-BD31-4B8C-83A1-F6EECF244321}">
                <p14:modId xmlns:p14="http://schemas.microsoft.com/office/powerpoint/2010/main" val="3073317385"/>
              </p:ext>
            </p:extLst>
          </p:nvPr>
        </p:nvGraphicFramePr>
        <p:xfrm>
          <a:off x="977296" y="971898"/>
          <a:ext cx="10452704" cy="4554260"/>
        </p:xfrm>
        <a:graphic>
          <a:graphicData uri="http://schemas.openxmlformats.org/drawingml/2006/table">
            <a:tbl>
              <a:tblPr firstRow="1" firstCol="1" bandRow="1">
                <a:tableStyleId>{72833802-FEF1-4C79-8D5D-14CF1EAF98D9}</a:tableStyleId>
              </a:tblPr>
              <a:tblGrid>
                <a:gridCol w="2613176">
                  <a:extLst>
                    <a:ext uri="{9D8B030D-6E8A-4147-A177-3AD203B41FA5}">
                      <a16:colId xmlns:a16="http://schemas.microsoft.com/office/drawing/2014/main" val="2091082840"/>
                    </a:ext>
                  </a:extLst>
                </a:gridCol>
                <a:gridCol w="2613176">
                  <a:extLst>
                    <a:ext uri="{9D8B030D-6E8A-4147-A177-3AD203B41FA5}">
                      <a16:colId xmlns:a16="http://schemas.microsoft.com/office/drawing/2014/main" val="618816993"/>
                    </a:ext>
                  </a:extLst>
                </a:gridCol>
                <a:gridCol w="2498918">
                  <a:extLst>
                    <a:ext uri="{9D8B030D-6E8A-4147-A177-3AD203B41FA5}">
                      <a16:colId xmlns:a16="http://schemas.microsoft.com/office/drawing/2014/main" val="2290225158"/>
                    </a:ext>
                  </a:extLst>
                </a:gridCol>
                <a:gridCol w="2727434">
                  <a:extLst>
                    <a:ext uri="{9D8B030D-6E8A-4147-A177-3AD203B41FA5}">
                      <a16:colId xmlns:a16="http://schemas.microsoft.com/office/drawing/2014/main" val="1243961604"/>
                    </a:ext>
                  </a:extLst>
                </a:gridCol>
              </a:tblGrid>
              <a:tr h="959457">
                <a:tc gridSpan="4">
                  <a:txBody>
                    <a:bodyPr/>
                    <a:lstStyle/>
                    <a:p>
                      <a:pPr algn="ctr">
                        <a:lnSpc>
                          <a:spcPct val="125000"/>
                        </a:lnSpc>
                        <a:spcAft>
                          <a:spcPts val="100"/>
                        </a:spcAft>
                      </a:pPr>
                      <a:endParaRPr lang="nl-NL" sz="1800" i="1" kern="100" dirty="0">
                        <a:effectLst/>
                        <a:latin typeface="+mn-lt"/>
                      </a:endParaRPr>
                    </a:p>
                    <a:p>
                      <a:pPr algn="ctr">
                        <a:lnSpc>
                          <a:spcPct val="125000"/>
                        </a:lnSpc>
                        <a:spcAft>
                          <a:spcPts val="100"/>
                        </a:spcAft>
                      </a:pPr>
                      <a:r>
                        <a:rPr lang="nl-NL" sz="1800" i="1" kern="100" dirty="0">
                          <a:effectLst/>
                          <a:latin typeface="+mn-lt"/>
                        </a:rPr>
                        <a:t>Hoe komen gemeenten aan hun geld?</a:t>
                      </a:r>
                      <a:endParaRPr lang="nl-NL" sz="1800" i="1" kern="100" dirty="0">
                        <a:effectLst/>
                        <a:latin typeface="+mn-lt"/>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hMerge="1">
                  <a:txBody>
                    <a:bodyPr/>
                    <a:lstStyle/>
                    <a:p>
                      <a:pPr algn="ctr">
                        <a:lnSpc>
                          <a:spcPct val="125000"/>
                        </a:lnSpc>
                        <a:spcAft>
                          <a:spcPts val="100"/>
                        </a:spcAft>
                      </a:pPr>
                      <a:endParaRPr lang="nl-NL" sz="1800" i="1" kern="100" dirty="0">
                        <a:effectLst/>
                        <a:latin typeface="Avenir Next LT Pro" panose="020B0504020202020204" pitchFamily="34" charset="0"/>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5878575"/>
                  </a:ext>
                </a:extLst>
              </a:tr>
              <a:tr h="3594803">
                <a:tc>
                  <a:txBody>
                    <a:bodyPr/>
                    <a:lstStyle/>
                    <a:p>
                      <a:pPr algn="l">
                        <a:lnSpc>
                          <a:spcPct val="125000"/>
                        </a:lnSpc>
                        <a:spcAft>
                          <a:spcPts val="100"/>
                        </a:spcAft>
                      </a:pPr>
                      <a:r>
                        <a:rPr lang="nl-NL" sz="1600" b="1" kern="100" dirty="0">
                          <a:effectLst/>
                          <a:latin typeface="+mn-lt"/>
                        </a:rPr>
                        <a:t>Gemeentefonds</a:t>
                      </a:r>
                    </a:p>
                    <a:p>
                      <a:pPr algn="l">
                        <a:lnSpc>
                          <a:spcPct val="125000"/>
                        </a:lnSpc>
                        <a:spcAft>
                          <a:spcPts val="100"/>
                        </a:spcAft>
                      </a:pPr>
                      <a:r>
                        <a:rPr lang="nl-NL" sz="1600" b="0" i="1" kern="100" dirty="0">
                          <a:effectLst/>
                          <a:latin typeface="+mn-lt"/>
                        </a:rPr>
                        <a:t>Vraag: wat is een juiste omvang van het gemeentefonds? </a:t>
                      </a:r>
                      <a:endParaRPr lang="nl-NL" sz="1600" i="0" kern="100" dirty="0">
                        <a:effectLst/>
                        <a:latin typeface="+mn-lt"/>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25000"/>
                        </a:lnSpc>
                        <a:spcAft>
                          <a:spcPts val="100"/>
                        </a:spcAft>
                      </a:pPr>
                      <a:r>
                        <a:rPr lang="nl-NL" sz="1600" b="1" kern="100" dirty="0">
                          <a:effectLst/>
                          <a:latin typeface="+mn-lt"/>
                        </a:rPr>
                        <a:t>Normeringssystematiek</a:t>
                      </a:r>
                      <a:r>
                        <a:rPr lang="nl-NL" sz="1600" kern="100" dirty="0">
                          <a:effectLst/>
                          <a:latin typeface="+mn-lt"/>
                        </a:rPr>
                        <a:t> </a:t>
                      </a:r>
                    </a:p>
                    <a:p>
                      <a:pPr algn="l">
                        <a:lnSpc>
                          <a:spcPct val="125000"/>
                        </a:lnSpc>
                        <a:spcAft>
                          <a:spcPts val="100"/>
                        </a:spcAft>
                      </a:pPr>
                      <a:r>
                        <a:rPr lang="nl-NL" sz="1600" i="1" kern="100" dirty="0">
                          <a:effectLst/>
                          <a:latin typeface="+mn-lt"/>
                        </a:rPr>
                        <a:t>Hoe wordt de bijdrage uit gemeente- en provinciefonds geïndexeerd voor loon-, prijs- én volumeontwikkelingen. </a:t>
                      </a:r>
                    </a:p>
                    <a:p>
                      <a:pPr algn="l">
                        <a:lnSpc>
                          <a:spcPct val="125000"/>
                        </a:lnSpc>
                        <a:spcAft>
                          <a:spcPts val="100"/>
                        </a:spcAft>
                      </a:pPr>
                      <a:endParaRPr lang="nl-NL" sz="1600" i="1" kern="100" dirty="0">
                        <a:effectLst/>
                        <a:latin typeface="+mn-lt"/>
                      </a:endParaRPr>
                    </a:p>
                    <a:p>
                      <a:pPr algn="l">
                        <a:lnSpc>
                          <a:spcPct val="125000"/>
                        </a:lnSpc>
                        <a:spcAft>
                          <a:spcPts val="100"/>
                        </a:spcAft>
                      </a:pPr>
                      <a:endParaRPr lang="nl-NL" sz="1600" i="1" kern="100" dirty="0">
                        <a:effectLst/>
                        <a:latin typeface="+mn-lt"/>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l">
                        <a:lnSpc>
                          <a:spcPct val="125000"/>
                        </a:lnSpc>
                        <a:spcAft>
                          <a:spcPts val="100"/>
                        </a:spcAft>
                      </a:pPr>
                      <a:r>
                        <a:rPr lang="nl-NL" sz="1600" b="1" i="0" kern="100" dirty="0">
                          <a:effectLst/>
                          <a:latin typeface="+mn-lt"/>
                          <a:ea typeface="Times New Roman" panose="02020603050405020304" pitchFamily="18" charset="0"/>
                          <a:cs typeface="Calibri" panose="020F0502020204030204" pitchFamily="34" charset="0"/>
                        </a:rPr>
                        <a:t>Eigen inkomsten</a:t>
                      </a:r>
                    </a:p>
                    <a:p>
                      <a:pPr algn="l">
                        <a:lnSpc>
                          <a:spcPct val="125000"/>
                        </a:lnSpc>
                        <a:spcAft>
                          <a:spcPts val="100"/>
                        </a:spcAft>
                      </a:pPr>
                      <a:r>
                        <a:rPr lang="nl-NL" sz="1600" b="0" i="1" kern="100" dirty="0">
                          <a:effectLst/>
                          <a:latin typeface="+mn-lt"/>
                          <a:ea typeface="Times New Roman" panose="02020603050405020304" pitchFamily="18" charset="0"/>
                          <a:cs typeface="Calibri" panose="020F0502020204030204" pitchFamily="34" charset="0"/>
                        </a:rPr>
                        <a:t>Wat is het belastinggebied van gemeenten? Op welke andere gebieden kunnen ze eigen inkomsten genereren? </a:t>
                      </a:r>
                    </a:p>
                    <a:p>
                      <a:pPr algn="l">
                        <a:lnSpc>
                          <a:spcPct val="125000"/>
                        </a:lnSpc>
                        <a:spcAft>
                          <a:spcPts val="100"/>
                        </a:spcAft>
                      </a:pPr>
                      <a:endParaRPr lang="nl-NL" sz="1600" b="0" i="1" kern="100" dirty="0">
                        <a:effectLst/>
                        <a:latin typeface="+mn-lt"/>
                        <a:ea typeface="Times New Roman" panose="02020603050405020304" pitchFamily="18" charset="0"/>
                        <a:cs typeface="Calibri" panose="020F0502020204030204" pitchFamily="34" charset="0"/>
                      </a:endParaRPr>
                    </a:p>
                    <a:p>
                      <a:pPr algn="l">
                        <a:lnSpc>
                          <a:spcPct val="125000"/>
                        </a:lnSpc>
                        <a:spcAft>
                          <a:spcPts val="100"/>
                        </a:spcAft>
                      </a:pPr>
                      <a:endParaRPr lang="nl-NL" sz="1600" b="0" i="1" kern="100" dirty="0">
                        <a:effectLst/>
                        <a:latin typeface="+mn-lt"/>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25000"/>
                        </a:lnSpc>
                        <a:spcAft>
                          <a:spcPts val="100"/>
                        </a:spcAft>
                      </a:pPr>
                      <a:r>
                        <a:rPr lang="nl-NL" sz="1600" b="1" kern="100" dirty="0">
                          <a:effectLst/>
                          <a:latin typeface="+mn-lt"/>
                        </a:rPr>
                        <a:t>Nieuwe taken</a:t>
                      </a:r>
                    </a:p>
                    <a:p>
                      <a:pPr algn="l">
                        <a:lnSpc>
                          <a:spcPct val="125000"/>
                        </a:lnSpc>
                        <a:spcAft>
                          <a:spcPts val="100"/>
                        </a:spcAft>
                      </a:pPr>
                      <a:r>
                        <a:rPr lang="nl-NL" sz="1600" i="1" kern="100" dirty="0">
                          <a:effectLst/>
                          <a:latin typeface="+mn-lt"/>
                        </a:rPr>
                        <a:t>Hoe worden de financiële consequenties van nieuwe taken of wijziging van bestaande taken van gemeenten en provincies systematisch in kaart gebracht en van een passend antwoord voorzien? </a:t>
                      </a:r>
                    </a:p>
                    <a:p>
                      <a:pPr algn="l">
                        <a:lnSpc>
                          <a:spcPct val="125000"/>
                        </a:lnSpc>
                        <a:spcAft>
                          <a:spcPts val="100"/>
                        </a:spcAft>
                      </a:pPr>
                      <a:endParaRPr lang="nl-NL" sz="1600" b="0" i="0" kern="100" dirty="0">
                        <a:effectLst/>
                        <a:latin typeface="+mn-lt"/>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5901193"/>
                  </a:ext>
                </a:extLst>
              </a:tr>
            </a:tbl>
          </a:graphicData>
        </a:graphic>
      </p:graphicFrame>
    </p:spTree>
    <p:extLst>
      <p:ext uri="{BB962C8B-B14F-4D97-AF65-F5344CB8AC3E}">
        <p14:creationId xmlns:p14="http://schemas.microsoft.com/office/powerpoint/2010/main" val="3162622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8A507B-01E0-4F3A-B60A-29984E722064}"/>
              </a:ext>
            </a:extLst>
          </p:cNvPr>
          <p:cNvSpPr>
            <a:spLocks noGrp="1"/>
          </p:cNvSpPr>
          <p:nvPr>
            <p:ph type="title"/>
          </p:nvPr>
        </p:nvSpPr>
        <p:spPr/>
        <p:txBody>
          <a:bodyPr/>
          <a:lstStyle/>
          <a:p>
            <a:r>
              <a:rPr lang="nl-NL" dirty="0"/>
              <a:t>Vragen? Gewoon roepen!</a:t>
            </a:r>
          </a:p>
        </p:txBody>
      </p:sp>
      <p:pic>
        <p:nvPicPr>
          <p:cNvPr id="6146" name="Picture 2" descr="Noordwest-Overijssel voelt zich erin geluisd | Steenwijkerland |  destentor.nl">
            <a:extLst>
              <a:ext uri="{FF2B5EF4-FFF2-40B4-BE49-F238E27FC236}">
                <a16:creationId xmlns:a16="http://schemas.microsoft.com/office/drawing/2014/main" id="{60C317F1-0D2B-40FD-B5D7-125D632FCD5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017" b="7734"/>
          <a:stretch/>
        </p:blipFill>
        <p:spPr bwMode="auto">
          <a:xfrm>
            <a:off x="2599981" y="1800000"/>
            <a:ext cx="7556710" cy="4244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3810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87EEEB33-C99D-B994-2213-B18272F3D398}"/>
              </a:ext>
            </a:extLst>
          </p:cNvPr>
          <p:cNvSpPr>
            <a:spLocks noGrp="1"/>
          </p:cNvSpPr>
          <p:nvPr>
            <p:ph type="title"/>
          </p:nvPr>
        </p:nvSpPr>
        <p:spPr/>
        <p:txBody>
          <a:bodyPr/>
          <a:lstStyle/>
          <a:p>
            <a:r>
              <a:rPr lang="nl-NL" dirty="0"/>
              <a:t>Waarom een normeringssystematiek?</a:t>
            </a:r>
            <a:br>
              <a:rPr lang="nl-NL" dirty="0"/>
            </a:br>
            <a:endParaRPr lang="nl-NL" dirty="0"/>
          </a:p>
        </p:txBody>
      </p:sp>
      <p:sp>
        <p:nvSpPr>
          <p:cNvPr id="6" name="Tijdelijke aanduiding voor inhoud 5">
            <a:extLst>
              <a:ext uri="{FF2B5EF4-FFF2-40B4-BE49-F238E27FC236}">
                <a16:creationId xmlns:a16="http://schemas.microsoft.com/office/drawing/2014/main" id="{ABBB4D7D-F854-230B-39EB-F0A22DACF516}"/>
              </a:ext>
            </a:extLst>
          </p:cNvPr>
          <p:cNvSpPr>
            <a:spLocks noGrp="1"/>
          </p:cNvSpPr>
          <p:nvPr>
            <p:ph idx="1"/>
          </p:nvPr>
        </p:nvSpPr>
        <p:spPr/>
        <p:txBody>
          <a:bodyPr/>
          <a:lstStyle/>
          <a:p>
            <a:r>
              <a:rPr lang="nl-NL" dirty="0"/>
              <a:t>Gemeentefonds is een bak met geld om een bepaald takenpakket uit te voeren</a:t>
            </a:r>
          </a:p>
          <a:p>
            <a:endParaRPr lang="nl-NL" dirty="0"/>
          </a:p>
          <a:p>
            <a:r>
              <a:rPr lang="nl-NL" dirty="0"/>
              <a:t>Lonen en prijzen stijgen en de bevolking groeit (en vergrijst)</a:t>
            </a:r>
          </a:p>
          <a:p>
            <a:endParaRPr lang="nl-NL" dirty="0"/>
          </a:p>
          <a:p>
            <a:r>
              <a:rPr lang="nl-NL" dirty="0"/>
              <a:t>Ook zonder nieuwe taken moet het gemeentefonds dus elk jaar groeien!</a:t>
            </a:r>
          </a:p>
          <a:p>
            <a:endParaRPr lang="nl-NL" dirty="0"/>
          </a:p>
          <a:p>
            <a:r>
              <a:rPr lang="nl-NL" dirty="0"/>
              <a:t>Accres: compensatie voor loon-, prijs- en volumeontwikkelingen</a:t>
            </a:r>
          </a:p>
          <a:p>
            <a:endParaRPr lang="nl-NL" dirty="0"/>
          </a:p>
          <a:p>
            <a:r>
              <a:rPr lang="nl-NL" dirty="0"/>
              <a:t>Normeringssystematiek: methode om het accres te bepalen</a:t>
            </a:r>
          </a:p>
          <a:p>
            <a:pPr marL="0" indent="0">
              <a:buNone/>
            </a:pPr>
            <a:endParaRPr lang="nl-NL" dirty="0"/>
          </a:p>
        </p:txBody>
      </p:sp>
    </p:spTree>
    <p:extLst>
      <p:ext uri="{BB962C8B-B14F-4D97-AF65-F5344CB8AC3E}">
        <p14:creationId xmlns:p14="http://schemas.microsoft.com/office/powerpoint/2010/main" val="12459880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5FABE212-A947-5250-FBC1-9977659DD317}"/>
              </a:ext>
            </a:extLst>
          </p:cNvPr>
          <p:cNvSpPr>
            <a:spLocks noGrp="1"/>
          </p:cNvSpPr>
          <p:nvPr>
            <p:ph type="title"/>
          </p:nvPr>
        </p:nvSpPr>
        <p:spPr/>
        <p:txBody>
          <a:bodyPr/>
          <a:lstStyle/>
          <a:p>
            <a:r>
              <a:rPr lang="nl-NL" dirty="0"/>
              <a:t>Normeringssystematiek: kiest u maar</a:t>
            </a:r>
          </a:p>
        </p:txBody>
      </p:sp>
      <p:sp>
        <p:nvSpPr>
          <p:cNvPr id="6" name="Tijdelijke aanduiding voor inhoud 5">
            <a:extLst>
              <a:ext uri="{FF2B5EF4-FFF2-40B4-BE49-F238E27FC236}">
                <a16:creationId xmlns:a16="http://schemas.microsoft.com/office/drawing/2014/main" id="{FAA2D258-D60C-BBAF-69A3-534A6B5C9823}"/>
              </a:ext>
            </a:extLst>
          </p:cNvPr>
          <p:cNvSpPr>
            <a:spLocks noGrp="1"/>
          </p:cNvSpPr>
          <p:nvPr>
            <p:ph idx="1"/>
          </p:nvPr>
        </p:nvSpPr>
        <p:spPr/>
        <p:txBody>
          <a:bodyPr/>
          <a:lstStyle/>
          <a:p>
            <a:pPr>
              <a:lnSpc>
                <a:spcPct val="150000"/>
              </a:lnSpc>
              <a:spcAft>
                <a:spcPts val="1200"/>
              </a:spcAft>
            </a:pPr>
            <a:r>
              <a:rPr lang="nl-NL" dirty="0">
                <a:effectLst/>
                <a:latin typeface="Arial" panose="020B0604020202020204" pitchFamily="34" charset="0"/>
                <a:ea typeface="Times New Roman" panose="02020603050405020304" pitchFamily="18" charset="0"/>
                <a:cs typeface="Times New Roman" panose="02020603050405020304" pitchFamily="18" charset="0"/>
              </a:rPr>
              <a:t>Vóór 1995: voeding door % opbrengst rijksbelastingen</a:t>
            </a:r>
          </a:p>
          <a:p>
            <a:pPr>
              <a:lnSpc>
                <a:spcPct val="150000"/>
              </a:lnSpc>
              <a:spcAft>
                <a:spcPts val="1200"/>
              </a:spcAft>
            </a:pPr>
            <a:r>
              <a:rPr lang="nl-NL" dirty="0">
                <a:effectLst/>
                <a:latin typeface="Arial" panose="020B0604020202020204" pitchFamily="34" charset="0"/>
                <a:ea typeface="Times New Roman" panose="02020603050405020304" pitchFamily="18" charset="0"/>
                <a:cs typeface="Times New Roman" panose="02020603050405020304" pitchFamily="18" charset="0"/>
              </a:rPr>
              <a:t>1995: ‘smalle’ koppeling aan rijksuitgaven (trap op, trap af)</a:t>
            </a:r>
          </a:p>
          <a:p>
            <a:pPr>
              <a:lnSpc>
                <a:spcPct val="150000"/>
              </a:lnSpc>
              <a:spcAft>
                <a:spcPts val="1200"/>
              </a:spcAft>
            </a:pPr>
            <a:r>
              <a:rPr lang="nl-NL" dirty="0">
                <a:effectLst/>
                <a:latin typeface="Arial" panose="020B0604020202020204" pitchFamily="34" charset="0"/>
                <a:ea typeface="Times New Roman" panose="02020603050405020304" pitchFamily="18" charset="0"/>
                <a:cs typeface="Times New Roman" panose="02020603050405020304" pitchFamily="18" charset="0"/>
              </a:rPr>
              <a:t>2017: ‘brede’ koppeling</a:t>
            </a:r>
            <a:r>
              <a:rPr lang="nl-NL" dirty="0">
                <a:latin typeface="Arial" panose="020B0604020202020204" pitchFamily="34" charset="0"/>
                <a:ea typeface="Times New Roman" panose="02020603050405020304" pitchFamily="18" charset="0"/>
                <a:cs typeface="Times New Roman" panose="02020603050405020304" pitchFamily="18" charset="0"/>
              </a:rPr>
              <a:t> (inclusief zorg en sociale zekerheid)</a:t>
            </a:r>
          </a:p>
          <a:p>
            <a:pPr>
              <a:lnSpc>
                <a:spcPct val="150000"/>
              </a:lnSpc>
              <a:spcAft>
                <a:spcPts val="1200"/>
              </a:spcAft>
            </a:pPr>
            <a:r>
              <a:rPr lang="nl-NL" dirty="0">
                <a:latin typeface="Arial" panose="020B0604020202020204" pitchFamily="34" charset="0"/>
                <a:ea typeface="Times New Roman" panose="02020603050405020304" pitchFamily="18" charset="0"/>
                <a:cs typeface="Times New Roman" panose="02020603050405020304" pitchFamily="18" charset="0"/>
              </a:rPr>
              <a:t>2022: </a:t>
            </a:r>
            <a:r>
              <a:rPr lang="nl-NL" dirty="0">
                <a:effectLst/>
                <a:latin typeface="Arial" panose="020B0604020202020204" pitchFamily="34" charset="0"/>
                <a:ea typeface="Times New Roman" panose="02020603050405020304" pitchFamily="18" charset="0"/>
                <a:cs typeface="Times New Roman" panose="02020603050405020304" pitchFamily="18" charset="0"/>
              </a:rPr>
              <a:t>‘brede’ koppeling</a:t>
            </a:r>
            <a:r>
              <a:rPr lang="nl-NL" dirty="0">
                <a:latin typeface="Arial" panose="020B0604020202020204" pitchFamily="34" charset="0"/>
                <a:ea typeface="Times New Roman" panose="02020603050405020304" pitchFamily="18" charset="0"/>
                <a:cs typeface="Times New Roman" panose="02020603050405020304" pitchFamily="18" charset="0"/>
              </a:rPr>
              <a:t> vastgezet voor kabinetsperiode</a:t>
            </a:r>
          </a:p>
          <a:p>
            <a:pPr>
              <a:lnSpc>
                <a:spcPct val="150000"/>
              </a:lnSpc>
              <a:spcAft>
                <a:spcPts val="1200"/>
              </a:spcAft>
            </a:pPr>
            <a:r>
              <a:rPr lang="nl-NL" dirty="0">
                <a:latin typeface="Arial" panose="020B0604020202020204" pitchFamily="34" charset="0"/>
                <a:ea typeface="Times New Roman" panose="02020603050405020304" pitchFamily="18" charset="0"/>
                <a:cs typeface="Times New Roman" panose="02020603050405020304" pitchFamily="18" charset="0"/>
              </a:rPr>
              <a:t>2024: koppeling aan ontwikkeling Bruto Binnenlands Product (BBP)</a:t>
            </a:r>
          </a:p>
          <a:p>
            <a:pPr>
              <a:lnSpc>
                <a:spcPct val="150000"/>
              </a:lnSpc>
              <a:spcAft>
                <a:spcPts val="1200"/>
              </a:spcAft>
            </a:pPr>
            <a:endParaRPr lang="nl-NL"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76262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47DCC75F-B30B-AE0A-976E-5A84C544FD6A}"/>
              </a:ext>
            </a:extLst>
          </p:cNvPr>
          <p:cNvSpPr>
            <a:spLocks noGrp="1"/>
          </p:cNvSpPr>
          <p:nvPr>
            <p:ph type="title"/>
          </p:nvPr>
        </p:nvSpPr>
        <p:spPr/>
        <p:txBody>
          <a:bodyPr/>
          <a:lstStyle/>
          <a:p>
            <a:r>
              <a:rPr lang="nl-NL" dirty="0"/>
              <a:t>De perfecte systematiek bestaat niet?</a:t>
            </a:r>
          </a:p>
        </p:txBody>
      </p:sp>
      <p:sp>
        <p:nvSpPr>
          <p:cNvPr id="6" name="Tijdelijke aanduiding voor inhoud 5">
            <a:extLst>
              <a:ext uri="{FF2B5EF4-FFF2-40B4-BE49-F238E27FC236}">
                <a16:creationId xmlns:a16="http://schemas.microsoft.com/office/drawing/2014/main" id="{BE2D526E-992A-11A4-4FEB-DEA481F07E3F}"/>
              </a:ext>
            </a:extLst>
          </p:cNvPr>
          <p:cNvSpPr>
            <a:spLocks noGrp="1"/>
          </p:cNvSpPr>
          <p:nvPr>
            <p:ph idx="1"/>
          </p:nvPr>
        </p:nvSpPr>
        <p:spPr/>
        <p:txBody>
          <a:bodyPr/>
          <a:lstStyle/>
          <a:p>
            <a:pPr>
              <a:lnSpc>
                <a:spcPct val="150000"/>
              </a:lnSpc>
              <a:spcAft>
                <a:spcPts val="1200"/>
              </a:spcAft>
            </a:pPr>
            <a:r>
              <a:rPr lang="nl-NL" dirty="0">
                <a:effectLst/>
                <a:latin typeface="Arial" panose="020B0604020202020204" pitchFamily="34" charset="0"/>
                <a:ea typeface="Times New Roman" panose="02020603050405020304" pitchFamily="18" charset="0"/>
                <a:cs typeface="Times New Roman" panose="02020603050405020304" pitchFamily="18" charset="0"/>
              </a:rPr>
              <a:t>Koppeling belastinginkomsten: tegenvallers?</a:t>
            </a:r>
          </a:p>
          <a:p>
            <a:pPr>
              <a:lnSpc>
                <a:spcPct val="150000"/>
              </a:lnSpc>
              <a:spcAft>
                <a:spcPts val="1200"/>
              </a:spcAft>
            </a:pPr>
            <a:r>
              <a:rPr lang="nl-NL" dirty="0">
                <a:effectLst/>
                <a:latin typeface="Arial" panose="020B0604020202020204" pitchFamily="34" charset="0"/>
                <a:ea typeface="Times New Roman" panose="02020603050405020304" pitchFamily="18" charset="0"/>
                <a:cs typeface="Times New Roman" panose="02020603050405020304" pitchFamily="18" charset="0"/>
              </a:rPr>
              <a:t>Smalle koppeling: instabiel, neemt ontwikkeling zorgkosten niet mee</a:t>
            </a:r>
          </a:p>
          <a:p>
            <a:pPr>
              <a:lnSpc>
                <a:spcPct val="150000"/>
              </a:lnSpc>
              <a:spcAft>
                <a:spcPts val="1200"/>
              </a:spcAft>
            </a:pPr>
            <a:r>
              <a:rPr lang="nl-NL" dirty="0">
                <a:latin typeface="Arial" panose="020B0604020202020204" pitchFamily="34" charset="0"/>
                <a:ea typeface="Times New Roman" panose="02020603050405020304" pitchFamily="18" charset="0"/>
                <a:cs typeface="Times New Roman" panose="02020603050405020304" pitchFamily="18" charset="0"/>
              </a:rPr>
              <a:t>Brede koppeling: minder instabiel, wel schommelingen</a:t>
            </a:r>
          </a:p>
          <a:p>
            <a:pPr>
              <a:lnSpc>
                <a:spcPct val="150000"/>
              </a:lnSpc>
              <a:spcAft>
                <a:spcPts val="1200"/>
              </a:spcAft>
            </a:pPr>
            <a:r>
              <a:rPr lang="nl-NL" dirty="0">
                <a:effectLst/>
                <a:latin typeface="Arial" panose="020B0604020202020204" pitchFamily="34" charset="0"/>
                <a:ea typeface="Times New Roman" panose="02020603050405020304" pitchFamily="18" charset="0"/>
                <a:cs typeface="Times New Roman" panose="02020603050405020304" pitchFamily="18" charset="0"/>
              </a:rPr>
              <a:t>Brede koppeling vastzetten: beviel eigenlijk prima</a:t>
            </a:r>
          </a:p>
          <a:p>
            <a:pPr>
              <a:lnSpc>
                <a:spcPct val="150000"/>
              </a:lnSpc>
              <a:spcAft>
                <a:spcPts val="1200"/>
              </a:spcAft>
            </a:pPr>
            <a:r>
              <a:rPr lang="nl-NL" dirty="0">
                <a:effectLst/>
                <a:latin typeface="Arial" panose="020B0604020202020204" pitchFamily="34" charset="0"/>
                <a:ea typeface="Times New Roman" panose="02020603050405020304" pitchFamily="18" charset="0"/>
                <a:cs typeface="Times New Roman" panose="02020603050405020304" pitchFamily="18" charset="0"/>
              </a:rPr>
              <a:t>BBP-systematiek: nog veel kinderziektes</a:t>
            </a:r>
          </a:p>
        </p:txBody>
      </p:sp>
    </p:spTree>
    <p:extLst>
      <p:ext uri="{BB962C8B-B14F-4D97-AF65-F5344CB8AC3E}">
        <p14:creationId xmlns:p14="http://schemas.microsoft.com/office/powerpoint/2010/main" val="33443878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F3541376-AEC7-3756-400E-959C689B1714}"/>
              </a:ext>
            </a:extLst>
          </p:cNvPr>
          <p:cNvSpPr>
            <a:spLocks noGrp="1"/>
          </p:cNvSpPr>
          <p:nvPr>
            <p:ph type="title"/>
          </p:nvPr>
        </p:nvSpPr>
        <p:spPr/>
        <p:txBody>
          <a:bodyPr/>
          <a:lstStyle/>
          <a:p>
            <a:r>
              <a:rPr lang="nl-NL" dirty="0"/>
              <a:t>BBP-systematiek</a:t>
            </a:r>
          </a:p>
        </p:txBody>
      </p:sp>
      <p:sp>
        <p:nvSpPr>
          <p:cNvPr id="6" name="Tijdelijke aanduiding voor inhoud 5">
            <a:extLst>
              <a:ext uri="{FF2B5EF4-FFF2-40B4-BE49-F238E27FC236}">
                <a16:creationId xmlns:a16="http://schemas.microsoft.com/office/drawing/2014/main" id="{D0298AD7-ABB7-3070-1459-5814F790F0B0}"/>
              </a:ext>
            </a:extLst>
          </p:cNvPr>
          <p:cNvSpPr>
            <a:spLocks noGrp="1"/>
          </p:cNvSpPr>
          <p:nvPr>
            <p:ph idx="1"/>
          </p:nvPr>
        </p:nvSpPr>
        <p:spPr/>
        <p:txBody>
          <a:bodyPr/>
          <a:lstStyle/>
          <a:p>
            <a:pPr>
              <a:lnSpc>
                <a:spcPct val="150000"/>
              </a:lnSpc>
              <a:spcAft>
                <a:spcPts val="1200"/>
              </a:spcAft>
            </a:pPr>
            <a:r>
              <a:rPr lang="nl-NL" dirty="0">
                <a:effectLst/>
                <a:latin typeface="Arial" panose="020B0604020202020204" pitchFamily="34" charset="0"/>
                <a:ea typeface="Times New Roman" panose="02020603050405020304" pitchFamily="18" charset="0"/>
                <a:cs typeface="Times New Roman" panose="02020603050405020304" pitchFamily="18" charset="0"/>
              </a:rPr>
              <a:t>2022: Rutte 4 schaft trap-op, trap-af (eenzijdig!) af vanaf 2026</a:t>
            </a:r>
          </a:p>
          <a:p>
            <a:pPr>
              <a:lnSpc>
                <a:spcPct val="150000"/>
              </a:lnSpc>
              <a:spcAft>
                <a:spcPts val="1200"/>
              </a:spcAft>
            </a:pPr>
            <a:r>
              <a:rPr lang="nl-NL" dirty="0">
                <a:latin typeface="Arial" panose="020B0604020202020204" pitchFamily="34" charset="0"/>
                <a:ea typeface="Times New Roman" panose="02020603050405020304" pitchFamily="18" charset="0"/>
                <a:cs typeface="Times New Roman" panose="02020603050405020304" pitchFamily="18" charset="0"/>
              </a:rPr>
              <a:t>2024: VNG akkoord met aanvullende afspraak over </a:t>
            </a:r>
            <a:r>
              <a:rPr lang="nl-NL" dirty="0" err="1">
                <a:latin typeface="Arial" panose="020B0604020202020204" pitchFamily="34" charset="0"/>
                <a:ea typeface="Times New Roman" panose="02020603050405020304" pitchFamily="18" charset="0"/>
                <a:cs typeface="Times New Roman" panose="02020603050405020304" pitchFamily="18" charset="0"/>
              </a:rPr>
              <a:t>Wmo</a:t>
            </a:r>
            <a:endParaRPr lang="nl-NL" dirty="0">
              <a:latin typeface="Arial" panose="020B0604020202020204" pitchFamily="34" charset="0"/>
              <a:ea typeface="Times New Roman" panose="02020603050405020304" pitchFamily="18" charset="0"/>
              <a:cs typeface="Times New Roman" panose="02020603050405020304" pitchFamily="18" charset="0"/>
            </a:endParaRPr>
          </a:p>
          <a:p>
            <a:pPr>
              <a:lnSpc>
                <a:spcPct val="100000"/>
              </a:lnSpc>
              <a:spcAft>
                <a:spcPts val="1200"/>
              </a:spcAft>
            </a:pPr>
            <a:r>
              <a:rPr lang="nl-NL" dirty="0">
                <a:latin typeface="Arial" panose="020B0604020202020204" pitchFamily="34" charset="0"/>
                <a:ea typeface="Times New Roman" panose="02020603050405020304" pitchFamily="18" charset="0"/>
                <a:cs typeface="Times New Roman" panose="02020603050405020304" pitchFamily="18" charset="0"/>
              </a:rPr>
              <a:t>Openstaande punten:</a:t>
            </a:r>
          </a:p>
          <a:p>
            <a:pPr lvl="1">
              <a:lnSpc>
                <a:spcPct val="100000"/>
              </a:lnSpc>
              <a:spcAft>
                <a:spcPts val="1200"/>
              </a:spcAft>
            </a:pPr>
            <a:r>
              <a:rPr lang="nl-NL" dirty="0">
                <a:latin typeface="Arial" panose="020B0604020202020204" pitchFamily="34" charset="0"/>
                <a:ea typeface="Times New Roman" panose="02020603050405020304" pitchFamily="18" charset="0"/>
                <a:cs typeface="Times New Roman" panose="02020603050405020304" pitchFamily="18" charset="0"/>
              </a:rPr>
              <a:t>Nadelige aanpassing in berekeningswijze accres</a:t>
            </a:r>
          </a:p>
          <a:p>
            <a:pPr lvl="1">
              <a:lnSpc>
                <a:spcPct val="100000"/>
              </a:lnSpc>
              <a:spcAft>
                <a:spcPts val="1200"/>
              </a:spcAft>
            </a:pPr>
            <a:r>
              <a:rPr lang="nl-NL" dirty="0">
                <a:latin typeface="Arial" panose="020B0604020202020204" pitchFamily="34" charset="0"/>
                <a:ea typeface="Times New Roman" panose="02020603050405020304" pitchFamily="18" charset="0"/>
                <a:cs typeface="Times New Roman" panose="02020603050405020304" pitchFamily="18" charset="0"/>
              </a:rPr>
              <a:t>Uitwerking </a:t>
            </a:r>
            <a:r>
              <a:rPr lang="nl-NL" dirty="0" err="1">
                <a:latin typeface="Arial" panose="020B0604020202020204" pitchFamily="34" charset="0"/>
                <a:ea typeface="Times New Roman" panose="02020603050405020304" pitchFamily="18" charset="0"/>
                <a:cs typeface="Times New Roman" panose="02020603050405020304" pitchFamily="18" charset="0"/>
              </a:rPr>
              <a:t>Wmo</a:t>
            </a:r>
            <a:r>
              <a:rPr lang="nl-NL" dirty="0">
                <a:latin typeface="Arial" panose="020B0604020202020204" pitchFamily="34" charset="0"/>
                <a:ea typeface="Times New Roman" panose="02020603050405020304" pitchFamily="18" charset="0"/>
                <a:cs typeface="Times New Roman" panose="02020603050405020304" pitchFamily="18" charset="0"/>
              </a:rPr>
              <a:t>-afspraak</a:t>
            </a:r>
          </a:p>
          <a:p>
            <a:pPr lvl="1">
              <a:lnSpc>
                <a:spcPct val="100000"/>
              </a:lnSpc>
              <a:spcAft>
                <a:spcPts val="1200"/>
              </a:spcAft>
            </a:pPr>
            <a:r>
              <a:rPr lang="nl-NL" dirty="0">
                <a:latin typeface="Arial" panose="020B0604020202020204" pitchFamily="34" charset="0"/>
                <a:ea typeface="Times New Roman" panose="02020603050405020304" pitchFamily="18" charset="0"/>
                <a:cs typeface="Times New Roman" panose="02020603050405020304" pitchFamily="18" charset="0"/>
              </a:rPr>
              <a:t>(Jeugdzorg?)</a:t>
            </a:r>
          </a:p>
          <a:p>
            <a:pPr lvl="1">
              <a:lnSpc>
                <a:spcPct val="100000"/>
              </a:lnSpc>
              <a:spcAft>
                <a:spcPts val="1200"/>
              </a:spcAft>
            </a:pPr>
            <a:r>
              <a:rPr lang="nl-NL" dirty="0">
                <a:latin typeface="Arial" panose="020B0604020202020204" pitchFamily="34" charset="0"/>
                <a:ea typeface="Times New Roman" panose="02020603050405020304" pitchFamily="18" charset="0"/>
                <a:cs typeface="Times New Roman" panose="02020603050405020304" pitchFamily="18" charset="0"/>
              </a:rPr>
              <a:t>Verkeerde ramingen CPB</a:t>
            </a:r>
          </a:p>
          <a:p>
            <a:pPr>
              <a:lnSpc>
                <a:spcPct val="150000"/>
              </a:lnSpc>
              <a:spcAft>
                <a:spcPts val="1200"/>
              </a:spcAft>
            </a:pPr>
            <a:endParaRPr lang="nl-NL"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50000"/>
              </a:lnSpc>
              <a:spcAft>
                <a:spcPts val="1200"/>
              </a:spcAft>
              <a:buNone/>
            </a:pPr>
            <a:endParaRPr lang="nl-NL"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50000"/>
              </a:lnSpc>
              <a:spcAft>
                <a:spcPts val="1200"/>
              </a:spcAft>
              <a:buNone/>
            </a:pPr>
            <a:endParaRPr lang="nl-NL"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nl-NL" dirty="0"/>
          </a:p>
          <a:p>
            <a:endParaRPr lang="nl-NL" dirty="0"/>
          </a:p>
        </p:txBody>
      </p:sp>
    </p:spTree>
    <p:extLst>
      <p:ext uri="{BB962C8B-B14F-4D97-AF65-F5344CB8AC3E}">
        <p14:creationId xmlns:p14="http://schemas.microsoft.com/office/powerpoint/2010/main" val="10095833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95431449-19CA-2E98-D193-C1D737064132}"/>
              </a:ext>
            </a:extLst>
          </p:cNvPr>
          <p:cNvSpPr>
            <a:spLocks noGrp="1"/>
          </p:cNvSpPr>
          <p:nvPr>
            <p:ph type="title"/>
          </p:nvPr>
        </p:nvSpPr>
        <p:spPr/>
        <p:txBody>
          <a:bodyPr/>
          <a:lstStyle/>
          <a:p>
            <a:r>
              <a:rPr lang="nl-NL" dirty="0"/>
              <a:t>Waarom is elk jaar 1% te weinig een probleem?</a:t>
            </a:r>
          </a:p>
        </p:txBody>
      </p:sp>
      <p:graphicFrame>
        <p:nvGraphicFramePr>
          <p:cNvPr id="9" name="Tijdelijke aanduiding voor inhoud 8">
            <a:extLst>
              <a:ext uri="{FF2B5EF4-FFF2-40B4-BE49-F238E27FC236}">
                <a16:creationId xmlns:a16="http://schemas.microsoft.com/office/drawing/2014/main" id="{83143EB9-2EFD-9C3B-A40E-EDE510583A99}"/>
              </a:ext>
            </a:extLst>
          </p:cNvPr>
          <p:cNvGraphicFramePr>
            <a:graphicFrameLocks noGrp="1"/>
          </p:cNvGraphicFramePr>
          <p:nvPr>
            <p:ph idx="1"/>
            <p:extLst>
              <p:ext uri="{D42A27DB-BD31-4B8C-83A1-F6EECF244321}">
                <p14:modId xmlns:p14="http://schemas.microsoft.com/office/powerpoint/2010/main" val="737134823"/>
              </p:ext>
            </p:extLst>
          </p:nvPr>
        </p:nvGraphicFramePr>
        <p:xfrm>
          <a:off x="1080200" y="1800000"/>
          <a:ext cx="10033000" cy="4500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97529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inhoud 8">
            <a:extLst>
              <a:ext uri="{FF2B5EF4-FFF2-40B4-BE49-F238E27FC236}">
                <a16:creationId xmlns:a16="http://schemas.microsoft.com/office/drawing/2014/main" id="{1370677D-148E-1651-42D0-981CBCF6707D}"/>
              </a:ext>
            </a:extLst>
          </p:cNvPr>
          <p:cNvSpPr>
            <a:spLocks noGrp="1"/>
          </p:cNvSpPr>
          <p:nvPr>
            <p:ph idx="1"/>
          </p:nvPr>
        </p:nvSpPr>
        <p:spPr>
          <a:xfrm>
            <a:off x="1079400" y="1080000"/>
            <a:ext cx="10033200" cy="5220000"/>
          </a:xfrm>
        </p:spPr>
        <p:txBody>
          <a:bodyPr anchor="ctr"/>
          <a:lstStyle/>
          <a:p>
            <a:pPr marL="0" indent="0" algn="ctr">
              <a:buNone/>
            </a:pPr>
            <a:r>
              <a:rPr lang="nl-NL" sz="4400" b="1" dirty="0">
                <a:solidFill>
                  <a:schemeClr val="bg2"/>
                </a:solidFill>
              </a:rPr>
              <a:t>Eigen inkomsten</a:t>
            </a:r>
          </a:p>
          <a:p>
            <a:pPr marL="0" indent="0" algn="ctr">
              <a:buNone/>
            </a:pPr>
            <a:endParaRPr lang="nl-NL" sz="4400" b="1" dirty="0">
              <a:solidFill>
                <a:schemeClr val="bg2"/>
              </a:solidFill>
            </a:endParaRPr>
          </a:p>
          <a:p>
            <a:pPr marL="0" indent="0" algn="ctr">
              <a:buNone/>
            </a:pPr>
            <a:endParaRPr lang="nl-NL" b="1" dirty="0">
              <a:solidFill>
                <a:schemeClr val="bg2"/>
              </a:solidFill>
            </a:endParaRPr>
          </a:p>
        </p:txBody>
      </p:sp>
    </p:spTree>
    <p:extLst>
      <p:ext uri="{BB962C8B-B14F-4D97-AF65-F5344CB8AC3E}">
        <p14:creationId xmlns:p14="http://schemas.microsoft.com/office/powerpoint/2010/main" val="26420413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ijdelijke aanduiding voor inhoud 5">
            <a:extLst>
              <a:ext uri="{FF2B5EF4-FFF2-40B4-BE49-F238E27FC236}">
                <a16:creationId xmlns:a16="http://schemas.microsoft.com/office/drawing/2014/main" id="{DA258C8B-9A11-B43D-37BB-62C21D18B96E}"/>
              </a:ext>
            </a:extLst>
          </p:cNvPr>
          <p:cNvGraphicFramePr>
            <a:graphicFrameLocks noGrp="1"/>
          </p:cNvGraphicFramePr>
          <p:nvPr>
            <p:ph idx="1"/>
            <p:extLst>
              <p:ext uri="{D42A27DB-BD31-4B8C-83A1-F6EECF244321}">
                <p14:modId xmlns:p14="http://schemas.microsoft.com/office/powerpoint/2010/main" val="2627349449"/>
              </p:ext>
            </p:extLst>
          </p:nvPr>
        </p:nvGraphicFramePr>
        <p:xfrm>
          <a:off x="977296" y="971898"/>
          <a:ext cx="10452704" cy="4554260"/>
        </p:xfrm>
        <a:graphic>
          <a:graphicData uri="http://schemas.openxmlformats.org/drawingml/2006/table">
            <a:tbl>
              <a:tblPr firstRow="1" firstCol="1" bandRow="1">
                <a:tableStyleId>{72833802-FEF1-4C79-8D5D-14CF1EAF98D9}</a:tableStyleId>
              </a:tblPr>
              <a:tblGrid>
                <a:gridCol w="2613176">
                  <a:extLst>
                    <a:ext uri="{9D8B030D-6E8A-4147-A177-3AD203B41FA5}">
                      <a16:colId xmlns:a16="http://schemas.microsoft.com/office/drawing/2014/main" val="2091082840"/>
                    </a:ext>
                  </a:extLst>
                </a:gridCol>
                <a:gridCol w="2613176">
                  <a:extLst>
                    <a:ext uri="{9D8B030D-6E8A-4147-A177-3AD203B41FA5}">
                      <a16:colId xmlns:a16="http://schemas.microsoft.com/office/drawing/2014/main" val="618816993"/>
                    </a:ext>
                  </a:extLst>
                </a:gridCol>
                <a:gridCol w="2498918">
                  <a:extLst>
                    <a:ext uri="{9D8B030D-6E8A-4147-A177-3AD203B41FA5}">
                      <a16:colId xmlns:a16="http://schemas.microsoft.com/office/drawing/2014/main" val="2290225158"/>
                    </a:ext>
                  </a:extLst>
                </a:gridCol>
                <a:gridCol w="2727434">
                  <a:extLst>
                    <a:ext uri="{9D8B030D-6E8A-4147-A177-3AD203B41FA5}">
                      <a16:colId xmlns:a16="http://schemas.microsoft.com/office/drawing/2014/main" val="1243961604"/>
                    </a:ext>
                  </a:extLst>
                </a:gridCol>
              </a:tblGrid>
              <a:tr h="959457">
                <a:tc gridSpan="4">
                  <a:txBody>
                    <a:bodyPr/>
                    <a:lstStyle/>
                    <a:p>
                      <a:pPr algn="ctr">
                        <a:lnSpc>
                          <a:spcPct val="125000"/>
                        </a:lnSpc>
                        <a:spcAft>
                          <a:spcPts val="100"/>
                        </a:spcAft>
                      </a:pPr>
                      <a:endParaRPr lang="nl-NL" sz="1800" i="1" kern="100" dirty="0">
                        <a:effectLst/>
                        <a:latin typeface="+mn-lt"/>
                      </a:endParaRPr>
                    </a:p>
                    <a:p>
                      <a:pPr algn="ctr">
                        <a:lnSpc>
                          <a:spcPct val="125000"/>
                        </a:lnSpc>
                        <a:spcAft>
                          <a:spcPts val="100"/>
                        </a:spcAft>
                      </a:pPr>
                      <a:r>
                        <a:rPr lang="nl-NL" sz="1800" i="1" kern="100" dirty="0">
                          <a:effectLst/>
                          <a:latin typeface="+mn-lt"/>
                        </a:rPr>
                        <a:t>Hoe komen gemeenten aan hun geld?</a:t>
                      </a:r>
                      <a:endParaRPr lang="nl-NL" sz="1800" i="1" kern="100" dirty="0">
                        <a:effectLst/>
                        <a:latin typeface="+mn-lt"/>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hMerge="1">
                  <a:txBody>
                    <a:bodyPr/>
                    <a:lstStyle/>
                    <a:p>
                      <a:pPr algn="ctr">
                        <a:lnSpc>
                          <a:spcPct val="125000"/>
                        </a:lnSpc>
                        <a:spcAft>
                          <a:spcPts val="100"/>
                        </a:spcAft>
                      </a:pPr>
                      <a:endParaRPr lang="nl-NL" sz="1800" i="1" kern="100" dirty="0">
                        <a:effectLst/>
                        <a:latin typeface="Avenir Next LT Pro" panose="020B0504020202020204" pitchFamily="34" charset="0"/>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5878575"/>
                  </a:ext>
                </a:extLst>
              </a:tr>
              <a:tr h="3594803">
                <a:tc>
                  <a:txBody>
                    <a:bodyPr/>
                    <a:lstStyle/>
                    <a:p>
                      <a:pPr algn="l">
                        <a:lnSpc>
                          <a:spcPct val="125000"/>
                        </a:lnSpc>
                        <a:spcAft>
                          <a:spcPts val="100"/>
                        </a:spcAft>
                      </a:pPr>
                      <a:r>
                        <a:rPr lang="nl-NL" sz="1600" b="1" kern="100" dirty="0">
                          <a:effectLst/>
                          <a:latin typeface="+mn-lt"/>
                        </a:rPr>
                        <a:t>Gemeentefonds</a:t>
                      </a:r>
                    </a:p>
                    <a:p>
                      <a:pPr algn="l">
                        <a:lnSpc>
                          <a:spcPct val="125000"/>
                        </a:lnSpc>
                        <a:spcAft>
                          <a:spcPts val="100"/>
                        </a:spcAft>
                      </a:pPr>
                      <a:r>
                        <a:rPr lang="nl-NL" sz="1600" b="0" i="1" kern="100" dirty="0">
                          <a:effectLst/>
                          <a:latin typeface="+mn-lt"/>
                        </a:rPr>
                        <a:t>Vraag: wat is een juiste omvang van het gemeentefonds? </a:t>
                      </a:r>
                      <a:endParaRPr lang="nl-NL" sz="1600" i="0" kern="100" dirty="0">
                        <a:effectLst/>
                        <a:latin typeface="+mn-lt"/>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25000"/>
                        </a:lnSpc>
                        <a:spcAft>
                          <a:spcPts val="100"/>
                        </a:spcAft>
                      </a:pPr>
                      <a:r>
                        <a:rPr lang="nl-NL" sz="1600" b="1" kern="100" dirty="0">
                          <a:effectLst/>
                          <a:latin typeface="+mn-lt"/>
                        </a:rPr>
                        <a:t>Normeringssystematiek</a:t>
                      </a:r>
                      <a:r>
                        <a:rPr lang="nl-NL" sz="1600" kern="100" dirty="0">
                          <a:effectLst/>
                          <a:latin typeface="+mn-lt"/>
                        </a:rPr>
                        <a:t> </a:t>
                      </a:r>
                    </a:p>
                    <a:p>
                      <a:pPr algn="l">
                        <a:lnSpc>
                          <a:spcPct val="125000"/>
                        </a:lnSpc>
                        <a:spcAft>
                          <a:spcPts val="100"/>
                        </a:spcAft>
                      </a:pPr>
                      <a:r>
                        <a:rPr lang="nl-NL" sz="1600" i="1" kern="100" dirty="0">
                          <a:effectLst/>
                          <a:latin typeface="+mn-lt"/>
                        </a:rPr>
                        <a:t>Hoe wordt de bijdrage uit gemeente- en provinciefonds geïndexeerd voor loon-, prijs- én volumeontwikkelingen. </a:t>
                      </a:r>
                    </a:p>
                    <a:p>
                      <a:pPr algn="l">
                        <a:lnSpc>
                          <a:spcPct val="125000"/>
                        </a:lnSpc>
                        <a:spcAft>
                          <a:spcPts val="100"/>
                        </a:spcAft>
                      </a:pPr>
                      <a:endParaRPr lang="nl-NL" sz="1600" i="1" kern="100" dirty="0">
                        <a:effectLst/>
                        <a:latin typeface="+mn-lt"/>
                      </a:endParaRPr>
                    </a:p>
                    <a:p>
                      <a:pPr algn="l">
                        <a:lnSpc>
                          <a:spcPct val="125000"/>
                        </a:lnSpc>
                        <a:spcAft>
                          <a:spcPts val="100"/>
                        </a:spcAft>
                      </a:pPr>
                      <a:endParaRPr lang="nl-NL" sz="1600" i="1" kern="100" dirty="0">
                        <a:effectLst/>
                        <a:latin typeface="+mn-lt"/>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25000"/>
                        </a:lnSpc>
                        <a:spcAft>
                          <a:spcPts val="100"/>
                        </a:spcAft>
                      </a:pPr>
                      <a:r>
                        <a:rPr lang="nl-NL" sz="1600" b="1" i="0" kern="100" dirty="0">
                          <a:effectLst/>
                          <a:latin typeface="+mn-lt"/>
                          <a:ea typeface="Times New Roman" panose="02020603050405020304" pitchFamily="18" charset="0"/>
                          <a:cs typeface="Calibri" panose="020F0502020204030204" pitchFamily="34" charset="0"/>
                        </a:rPr>
                        <a:t>Eigen inkomsten</a:t>
                      </a:r>
                    </a:p>
                    <a:p>
                      <a:pPr algn="l">
                        <a:lnSpc>
                          <a:spcPct val="125000"/>
                        </a:lnSpc>
                        <a:spcAft>
                          <a:spcPts val="100"/>
                        </a:spcAft>
                      </a:pPr>
                      <a:r>
                        <a:rPr lang="nl-NL" sz="1600" b="0" i="1" kern="100" dirty="0">
                          <a:effectLst/>
                          <a:latin typeface="+mn-lt"/>
                          <a:ea typeface="Times New Roman" panose="02020603050405020304" pitchFamily="18" charset="0"/>
                          <a:cs typeface="Calibri" panose="020F0502020204030204" pitchFamily="34" charset="0"/>
                        </a:rPr>
                        <a:t>Wat is het belastinggebied van gemeenten? Op welke andere gebieden kunnen ze eigen inkomsten genereren? </a:t>
                      </a:r>
                    </a:p>
                    <a:p>
                      <a:pPr algn="l">
                        <a:lnSpc>
                          <a:spcPct val="125000"/>
                        </a:lnSpc>
                        <a:spcAft>
                          <a:spcPts val="100"/>
                        </a:spcAft>
                      </a:pPr>
                      <a:endParaRPr lang="nl-NL" sz="1600" b="0" i="1" kern="100" dirty="0">
                        <a:effectLst/>
                        <a:latin typeface="+mn-lt"/>
                        <a:ea typeface="Times New Roman" panose="02020603050405020304" pitchFamily="18" charset="0"/>
                        <a:cs typeface="Calibri" panose="020F0502020204030204" pitchFamily="34" charset="0"/>
                      </a:endParaRPr>
                    </a:p>
                    <a:p>
                      <a:pPr algn="l">
                        <a:lnSpc>
                          <a:spcPct val="125000"/>
                        </a:lnSpc>
                        <a:spcAft>
                          <a:spcPts val="100"/>
                        </a:spcAft>
                      </a:pPr>
                      <a:endParaRPr lang="nl-NL" sz="1600" b="0" i="1" kern="100" dirty="0">
                        <a:effectLst/>
                        <a:latin typeface="+mn-lt"/>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l">
                        <a:lnSpc>
                          <a:spcPct val="125000"/>
                        </a:lnSpc>
                        <a:spcAft>
                          <a:spcPts val="100"/>
                        </a:spcAft>
                      </a:pPr>
                      <a:r>
                        <a:rPr lang="nl-NL" sz="1600" b="1" kern="100" dirty="0">
                          <a:effectLst/>
                          <a:latin typeface="+mn-lt"/>
                        </a:rPr>
                        <a:t>Nieuwe taken</a:t>
                      </a:r>
                    </a:p>
                    <a:p>
                      <a:pPr algn="l">
                        <a:lnSpc>
                          <a:spcPct val="125000"/>
                        </a:lnSpc>
                        <a:spcAft>
                          <a:spcPts val="100"/>
                        </a:spcAft>
                      </a:pPr>
                      <a:r>
                        <a:rPr lang="nl-NL" sz="1600" i="1" kern="100" dirty="0">
                          <a:effectLst/>
                          <a:latin typeface="+mn-lt"/>
                        </a:rPr>
                        <a:t>Hoe worden de financiële consequenties van nieuwe taken of wijziging van bestaande taken van gemeenten en provincies systematisch in kaart gebracht en van een passend antwoord voorzien? </a:t>
                      </a:r>
                    </a:p>
                    <a:p>
                      <a:pPr algn="l">
                        <a:lnSpc>
                          <a:spcPct val="125000"/>
                        </a:lnSpc>
                        <a:spcAft>
                          <a:spcPts val="100"/>
                        </a:spcAft>
                      </a:pPr>
                      <a:endParaRPr lang="nl-NL" sz="1600" b="0" i="0" kern="100" dirty="0">
                        <a:effectLst/>
                        <a:latin typeface="+mn-lt"/>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5901193"/>
                  </a:ext>
                </a:extLst>
              </a:tr>
            </a:tbl>
          </a:graphicData>
        </a:graphic>
      </p:graphicFrame>
    </p:spTree>
    <p:extLst>
      <p:ext uri="{BB962C8B-B14F-4D97-AF65-F5344CB8AC3E}">
        <p14:creationId xmlns:p14="http://schemas.microsoft.com/office/powerpoint/2010/main" val="17402194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11A2BEAE-D092-4083-E225-892B3F46C620}"/>
              </a:ext>
            </a:extLst>
          </p:cNvPr>
          <p:cNvSpPr>
            <a:spLocks noGrp="1"/>
          </p:cNvSpPr>
          <p:nvPr>
            <p:ph type="title"/>
          </p:nvPr>
        </p:nvSpPr>
        <p:spPr/>
        <p:txBody>
          <a:bodyPr/>
          <a:lstStyle/>
          <a:p>
            <a:r>
              <a:rPr lang="nl-NL" dirty="0"/>
              <a:t>Eigen inkomsten</a:t>
            </a:r>
          </a:p>
        </p:txBody>
      </p:sp>
      <p:sp>
        <p:nvSpPr>
          <p:cNvPr id="4" name="Tijdelijke aanduiding voor inhoud 3">
            <a:extLst>
              <a:ext uri="{FF2B5EF4-FFF2-40B4-BE49-F238E27FC236}">
                <a16:creationId xmlns:a16="http://schemas.microsoft.com/office/drawing/2014/main" id="{DD6EDDE0-3C6A-1E6C-7E83-53CECDA2F2A2}"/>
              </a:ext>
            </a:extLst>
          </p:cNvPr>
          <p:cNvSpPr>
            <a:spLocks noGrp="1"/>
          </p:cNvSpPr>
          <p:nvPr>
            <p:ph idx="1"/>
          </p:nvPr>
        </p:nvSpPr>
        <p:spPr/>
        <p:txBody>
          <a:bodyPr/>
          <a:lstStyle/>
          <a:p>
            <a:r>
              <a:rPr lang="nl-NL" dirty="0"/>
              <a:t>OZB 7%</a:t>
            </a:r>
          </a:p>
          <a:p>
            <a:endParaRPr lang="nl-NL" dirty="0"/>
          </a:p>
          <a:p>
            <a:r>
              <a:rPr lang="nl-NL" dirty="0"/>
              <a:t>Overige belastingen 3%</a:t>
            </a:r>
          </a:p>
          <a:p>
            <a:endParaRPr lang="nl-NL" dirty="0"/>
          </a:p>
          <a:p>
            <a:r>
              <a:rPr lang="nl-NL" dirty="0"/>
              <a:t>Retributies 7%</a:t>
            </a:r>
          </a:p>
          <a:p>
            <a:endParaRPr lang="nl-NL" dirty="0"/>
          </a:p>
          <a:p>
            <a:r>
              <a:rPr lang="nl-NL" dirty="0"/>
              <a:t>Bouwgrondexploitaties 5%</a:t>
            </a:r>
          </a:p>
          <a:p>
            <a:endParaRPr lang="nl-NL" dirty="0"/>
          </a:p>
          <a:p>
            <a:r>
              <a:rPr lang="nl-NL" dirty="0"/>
              <a:t>Onttrekkingen aan reserves 5%</a:t>
            </a:r>
          </a:p>
          <a:p>
            <a:endParaRPr lang="nl-NL" dirty="0"/>
          </a:p>
          <a:p>
            <a:r>
              <a:rPr lang="nl-NL" dirty="0"/>
              <a:t>Overige inkomsten 4%</a:t>
            </a:r>
          </a:p>
          <a:p>
            <a:endParaRPr lang="nl-NL" dirty="0"/>
          </a:p>
          <a:p>
            <a:endParaRPr lang="nl-NL" dirty="0"/>
          </a:p>
        </p:txBody>
      </p:sp>
      <p:pic>
        <p:nvPicPr>
          <p:cNvPr id="5" name="Afbeelding 4">
            <a:extLst>
              <a:ext uri="{FF2B5EF4-FFF2-40B4-BE49-F238E27FC236}">
                <a16:creationId xmlns:a16="http://schemas.microsoft.com/office/drawing/2014/main" id="{A2ED8ECD-D3D1-337F-F095-EA9B239B575F}"/>
              </a:ext>
            </a:extLst>
          </p:cNvPr>
          <p:cNvPicPr>
            <a:picLocks noChangeAspect="1"/>
          </p:cNvPicPr>
          <p:nvPr/>
        </p:nvPicPr>
        <p:blipFill>
          <a:blip r:embed="rId2"/>
          <a:stretch>
            <a:fillRect/>
          </a:stretch>
        </p:blipFill>
        <p:spPr>
          <a:xfrm>
            <a:off x="6509043" y="2085255"/>
            <a:ext cx="5985939" cy="2687490"/>
          </a:xfrm>
          <a:prstGeom prst="rect">
            <a:avLst/>
          </a:prstGeom>
        </p:spPr>
      </p:pic>
    </p:spTree>
    <p:extLst>
      <p:ext uri="{BB962C8B-B14F-4D97-AF65-F5344CB8AC3E}">
        <p14:creationId xmlns:p14="http://schemas.microsoft.com/office/powerpoint/2010/main" val="28667821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6B820386-5489-16B7-D667-414590BAD7B8}"/>
              </a:ext>
            </a:extLst>
          </p:cNvPr>
          <p:cNvSpPr>
            <a:spLocks noGrp="1"/>
          </p:cNvSpPr>
          <p:nvPr>
            <p:ph type="title"/>
          </p:nvPr>
        </p:nvSpPr>
        <p:spPr/>
        <p:txBody>
          <a:bodyPr/>
          <a:lstStyle/>
          <a:p>
            <a:r>
              <a:rPr lang="nl-NL" dirty="0"/>
              <a:t>Gemeentebelastingen?</a:t>
            </a:r>
          </a:p>
        </p:txBody>
      </p:sp>
      <p:sp>
        <p:nvSpPr>
          <p:cNvPr id="6" name="Tijdelijke aanduiding voor inhoud 5">
            <a:extLst>
              <a:ext uri="{FF2B5EF4-FFF2-40B4-BE49-F238E27FC236}">
                <a16:creationId xmlns:a16="http://schemas.microsoft.com/office/drawing/2014/main" id="{3AD2A51E-D5A2-AC8B-FB7C-7D751ED0E74D}"/>
              </a:ext>
            </a:extLst>
          </p:cNvPr>
          <p:cNvSpPr>
            <a:spLocks noGrp="1"/>
          </p:cNvSpPr>
          <p:nvPr>
            <p:ph idx="1"/>
          </p:nvPr>
        </p:nvSpPr>
        <p:spPr/>
        <p:txBody>
          <a:bodyPr/>
          <a:lstStyle/>
          <a:p>
            <a:r>
              <a:rPr lang="nl-NL" dirty="0"/>
              <a:t>Alleen uit (Gemeente)wet - </a:t>
            </a:r>
            <a:r>
              <a:rPr lang="nl-NL" i="1" dirty="0"/>
              <a:t>limitatieve opsomming</a:t>
            </a:r>
          </a:p>
          <a:p>
            <a:r>
              <a:rPr lang="nl-NL" dirty="0"/>
              <a:t>Vastgesteld door gemeenteraad</a:t>
            </a:r>
          </a:p>
          <a:p>
            <a:endParaRPr lang="nl-NL" dirty="0"/>
          </a:p>
          <a:p>
            <a:pPr eaLnBrk="1" hangingPunct="1">
              <a:buFontTx/>
              <a:buChar char="•"/>
            </a:pPr>
            <a:r>
              <a:rPr lang="nl-NL" altLang="nl-NL" dirty="0"/>
              <a:t>Gemeentelijke belastingen:</a:t>
            </a:r>
          </a:p>
          <a:p>
            <a:pPr lvl="1">
              <a:buFontTx/>
              <a:buChar char="•"/>
            </a:pPr>
            <a:r>
              <a:rPr lang="nl-NL" altLang="nl-NL" sz="2400" dirty="0"/>
              <a:t>Gesloten stelsel</a:t>
            </a:r>
          </a:p>
          <a:p>
            <a:pPr lvl="1">
              <a:buFontTx/>
              <a:buChar char="•"/>
            </a:pPr>
            <a:r>
              <a:rPr lang="nl-NL" altLang="nl-NL" sz="2400" dirty="0"/>
              <a:t>Algemeen dekkingsmiddel</a:t>
            </a:r>
          </a:p>
          <a:p>
            <a:pPr eaLnBrk="1" hangingPunct="1">
              <a:buFontTx/>
              <a:buChar char="•"/>
            </a:pPr>
            <a:endParaRPr lang="nl-NL" altLang="nl-NL" dirty="0"/>
          </a:p>
          <a:p>
            <a:pPr eaLnBrk="1" hangingPunct="1">
              <a:buFontTx/>
              <a:buChar char="•"/>
            </a:pPr>
            <a:r>
              <a:rPr lang="nl-NL" altLang="nl-NL" dirty="0"/>
              <a:t>Heffingen en rechten (retributies):</a:t>
            </a:r>
          </a:p>
          <a:p>
            <a:pPr lvl="1">
              <a:buFontTx/>
              <a:buChar char="•"/>
            </a:pPr>
            <a:r>
              <a:rPr lang="nl-NL" altLang="nl-NL" sz="2400" dirty="0"/>
              <a:t>Rechten gekoppeld aan tegenprestatie</a:t>
            </a:r>
          </a:p>
          <a:p>
            <a:pPr lvl="1">
              <a:buFontTx/>
              <a:buChar char="•"/>
            </a:pPr>
            <a:r>
              <a:rPr lang="nl-NL" altLang="nl-NL" sz="2400" dirty="0"/>
              <a:t>Maximaal kostendekkend</a:t>
            </a:r>
          </a:p>
          <a:p>
            <a:pPr lvl="1">
              <a:buFontTx/>
              <a:buChar char="•"/>
            </a:pPr>
            <a:r>
              <a:rPr lang="nl-NL" altLang="nl-NL" sz="2400" dirty="0"/>
              <a:t>Riool- en afvalstoffenheffing belangrijkste</a:t>
            </a:r>
          </a:p>
          <a:p>
            <a:endParaRPr lang="nl-NL" dirty="0"/>
          </a:p>
        </p:txBody>
      </p:sp>
    </p:spTree>
    <p:extLst>
      <p:ext uri="{BB962C8B-B14F-4D97-AF65-F5344CB8AC3E}">
        <p14:creationId xmlns:p14="http://schemas.microsoft.com/office/powerpoint/2010/main" val="29106205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a:t>Functies lokaal belastinggebied</a:t>
            </a:r>
          </a:p>
        </p:txBody>
      </p:sp>
      <p:sp>
        <p:nvSpPr>
          <p:cNvPr id="5" name="Tijdelijke aanduiding voor inhoud 4"/>
          <p:cNvSpPr>
            <a:spLocks noGrp="1"/>
          </p:cNvSpPr>
          <p:nvPr>
            <p:ph idx="1"/>
          </p:nvPr>
        </p:nvSpPr>
        <p:spPr/>
        <p:txBody>
          <a:bodyPr/>
          <a:lstStyle/>
          <a:p>
            <a:pPr marL="380990" indent="-380990">
              <a:buFont typeface="Arial" panose="020B0604020202020204" pitchFamily="34" charset="0"/>
              <a:buChar char="•"/>
            </a:pPr>
            <a:r>
              <a:rPr lang="nl-NL" dirty="0"/>
              <a:t>Belangrijkste functie: genereren inkomsten</a:t>
            </a:r>
          </a:p>
          <a:p>
            <a:pPr marL="380990" indent="-380990">
              <a:buFont typeface="Arial" panose="020B0604020202020204" pitchFamily="34" charset="0"/>
              <a:buChar char="•"/>
            </a:pPr>
            <a:endParaRPr lang="nl-NL" dirty="0"/>
          </a:p>
          <a:p>
            <a:pPr marL="380990" indent="-380990">
              <a:buFont typeface="Arial" panose="020B0604020202020204" pitchFamily="34" charset="0"/>
              <a:buChar char="•"/>
            </a:pPr>
            <a:r>
              <a:rPr lang="nl-NL" dirty="0"/>
              <a:t>Inkomsten zijn nodig voor bekostiging takenpakket</a:t>
            </a:r>
          </a:p>
          <a:p>
            <a:pPr marL="380990" indent="-380990">
              <a:buFont typeface="Arial" panose="020B0604020202020204" pitchFamily="34" charset="0"/>
              <a:buChar char="•"/>
            </a:pPr>
            <a:endParaRPr lang="nl-NL" dirty="0"/>
          </a:p>
          <a:p>
            <a:pPr marL="380990" indent="-380990">
              <a:buFont typeface="Arial" panose="020B0604020202020204" pitchFamily="34" charset="0"/>
              <a:buChar char="•"/>
            </a:pPr>
            <a:r>
              <a:rPr lang="nl-NL" dirty="0"/>
              <a:t>Waar beleidsruimte is op het gebied van taakuitvoering dienen lokale belastingen de lokale democratie </a:t>
            </a:r>
          </a:p>
          <a:p>
            <a:pPr marL="380990" indent="-380990">
              <a:buFont typeface="Arial" panose="020B0604020202020204" pitchFamily="34" charset="0"/>
              <a:buChar char="•"/>
            </a:pPr>
            <a:endParaRPr lang="nl-NL" dirty="0"/>
          </a:p>
          <a:p>
            <a:pPr marL="380990" indent="-380990">
              <a:buFont typeface="Arial" panose="020B0604020202020204" pitchFamily="34" charset="0"/>
              <a:buChar char="•"/>
            </a:pPr>
            <a:r>
              <a:rPr lang="nl-NL" dirty="0"/>
              <a:t>Belangrijke nevenfunctie is buffer voor opvangen verdeelstoornissen en schommelingen gemeentefonds</a:t>
            </a:r>
          </a:p>
          <a:p>
            <a:pPr marL="380990" indent="-380990">
              <a:buFont typeface="Arial" panose="020B0604020202020204" pitchFamily="34" charset="0"/>
              <a:buChar char="•"/>
            </a:pPr>
            <a:endParaRPr lang="nl-NL" dirty="0"/>
          </a:p>
          <a:p>
            <a:pPr marL="380990" indent="-380990">
              <a:buFont typeface="Arial" panose="020B0604020202020204" pitchFamily="34" charset="0"/>
              <a:buChar char="•"/>
            </a:pPr>
            <a:r>
              <a:rPr lang="nl-NL" dirty="0"/>
              <a:t>Andere functies: beleidsdoelstellingen: milieu etc.</a:t>
            </a:r>
          </a:p>
          <a:p>
            <a:endParaRPr lang="en-US" dirty="0"/>
          </a:p>
        </p:txBody>
      </p:sp>
    </p:spTree>
    <p:extLst>
      <p:ext uri="{BB962C8B-B14F-4D97-AF65-F5344CB8AC3E}">
        <p14:creationId xmlns:p14="http://schemas.microsoft.com/office/powerpoint/2010/main" val="3269802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ijdelijke aanduiding voor inhoud 5">
            <a:extLst>
              <a:ext uri="{FF2B5EF4-FFF2-40B4-BE49-F238E27FC236}">
                <a16:creationId xmlns:a16="http://schemas.microsoft.com/office/drawing/2014/main" id="{DA258C8B-9A11-B43D-37BB-62C21D18B96E}"/>
              </a:ext>
            </a:extLst>
          </p:cNvPr>
          <p:cNvGraphicFramePr>
            <a:graphicFrameLocks noGrp="1"/>
          </p:cNvGraphicFramePr>
          <p:nvPr>
            <p:ph idx="1"/>
          </p:nvPr>
        </p:nvGraphicFramePr>
        <p:xfrm>
          <a:off x="977296" y="971898"/>
          <a:ext cx="10452704" cy="4554260"/>
        </p:xfrm>
        <a:graphic>
          <a:graphicData uri="http://schemas.openxmlformats.org/drawingml/2006/table">
            <a:tbl>
              <a:tblPr firstRow="1" firstCol="1" bandRow="1">
                <a:tableStyleId>{72833802-FEF1-4C79-8D5D-14CF1EAF98D9}</a:tableStyleId>
              </a:tblPr>
              <a:tblGrid>
                <a:gridCol w="2613176">
                  <a:extLst>
                    <a:ext uri="{9D8B030D-6E8A-4147-A177-3AD203B41FA5}">
                      <a16:colId xmlns:a16="http://schemas.microsoft.com/office/drawing/2014/main" val="2091082840"/>
                    </a:ext>
                  </a:extLst>
                </a:gridCol>
                <a:gridCol w="2613176">
                  <a:extLst>
                    <a:ext uri="{9D8B030D-6E8A-4147-A177-3AD203B41FA5}">
                      <a16:colId xmlns:a16="http://schemas.microsoft.com/office/drawing/2014/main" val="618816993"/>
                    </a:ext>
                  </a:extLst>
                </a:gridCol>
                <a:gridCol w="2498918">
                  <a:extLst>
                    <a:ext uri="{9D8B030D-6E8A-4147-A177-3AD203B41FA5}">
                      <a16:colId xmlns:a16="http://schemas.microsoft.com/office/drawing/2014/main" val="2290225158"/>
                    </a:ext>
                  </a:extLst>
                </a:gridCol>
                <a:gridCol w="2727434">
                  <a:extLst>
                    <a:ext uri="{9D8B030D-6E8A-4147-A177-3AD203B41FA5}">
                      <a16:colId xmlns:a16="http://schemas.microsoft.com/office/drawing/2014/main" val="1243961604"/>
                    </a:ext>
                  </a:extLst>
                </a:gridCol>
              </a:tblGrid>
              <a:tr h="959457">
                <a:tc gridSpan="4">
                  <a:txBody>
                    <a:bodyPr/>
                    <a:lstStyle/>
                    <a:p>
                      <a:pPr algn="ctr">
                        <a:lnSpc>
                          <a:spcPct val="125000"/>
                        </a:lnSpc>
                        <a:spcAft>
                          <a:spcPts val="100"/>
                        </a:spcAft>
                      </a:pPr>
                      <a:endParaRPr lang="nl-NL" sz="1800" i="1" kern="100" dirty="0">
                        <a:effectLst/>
                        <a:latin typeface="+mn-lt"/>
                      </a:endParaRPr>
                    </a:p>
                    <a:p>
                      <a:pPr algn="ctr">
                        <a:lnSpc>
                          <a:spcPct val="125000"/>
                        </a:lnSpc>
                        <a:spcAft>
                          <a:spcPts val="100"/>
                        </a:spcAft>
                      </a:pPr>
                      <a:r>
                        <a:rPr lang="nl-NL" sz="1800" i="1" kern="100" dirty="0">
                          <a:effectLst/>
                          <a:latin typeface="+mn-lt"/>
                        </a:rPr>
                        <a:t>Hoe komen gemeenten aan hun geld?</a:t>
                      </a:r>
                      <a:endParaRPr lang="nl-NL" sz="1800" i="1" kern="100" dirty="0">
                        <a:effectLst/>
                        <a:latin typeface="+mn-lt"/>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hMerge="1">
                  <a:txBody>
                    <a:bodyPr/>
                    <a:lstStyle/>
                    <a:p>
                      <a:pPr algn="ctr">
                        <a:lnSpc>
                          <a:spcPct val="125000"/>
                        </a:lnSpc>
                        <a:spcAft>
                          <a:spcPts val="100"/>
                        </a:spcAft>
                      </a:pPr>
                      <a:endParaRPr lang="nl-NL" sz="1800" i="1" kern="100" dirty="0">
                        <a:effectLst/>
                        <a:latin typeface="Avenir Next LT Pro" panose="020B0504020202020204" pitchFamily="34" charset="0"/>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5878575"/>
                  </a:ext>
                </a:extLst>
              </a:tr>
              <a:tr h="3594803">
                <a:tc>
                  <a:txBody>
                    <a:bodyPr/>
                    <a:lstStyle/>
                    <a:p>
                      <a:pPr algn="l">
                        <a:lnSpc>
                          <a:spcPct val="125000"/>
                        </a:lnSpc>
                        <a:spcAft>
                          <a:spcPts val="100"/>
                        </a:spcAft>
                      </a:pPr>
                      <a:r>
                        <a:rPr lang="nl-NL" sz="1600" b="1" kern="100" dirty="0">
                          <a:effectLst/>
                          <a:latin typeface="+mn-lt"/>
                        </a:rPr>
                        <a:t>Gemeentefonds</a:t>
                      </a:r>
                    </a:p>
                    <a:p>
                      <a:pPr algn="l">
                        <a:lnSpc>
                          <a:spcPct val="125000"/>
                        </a:lnSpc>
                        <a:spcAft>
                          <a:spcPts val="100"/>
                        </a:spcAft>
                      </a:pPr>
                      <a:r>
                        <a:rPr lang="nl-NL" sz="1600" b="0" i="1" kern="100" dirty="0">
                          <a:effectLst/>
                          <a:latin typeface="+mn-lt"/>
                        </a:rPr>
                        <a:t>Vraag: wat is een juiste omvang van het gemeentefonds? </a:t>
                      </a:r>
                      <a:endParaRPr lang="nl-NL" sz="1600" i="0" kern="100" dirty="0">
                        <a:effectLst/>
                        <a:latin typeface="+mn-lt"/>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25000"/>
                        </a:lnSpc>
                        <a:spcAft>
                          <a:spcPts val="100"/>
                        </a:spcAft>
                      </a:pPr>
                      <a:r>
                        <a:rPr lang="nl-NL" sz="1600" b="1" kern="100" dirty="0">
                          <a:effectLst/>
                          <a:latin typeface="+mn-lt"/>
                        </a:rPr>
                        <a:t>Normeringssystematiek</a:t>
                      </a:r>
                      <a:r>
                        <a:rPr lang="nl-NL" sz="1600" kern="100" dirty="0">
                          <a:effectLst/>
                          <a:latin typeface="+mn-lt"/>
                        </a:rPr>
                        <a:t> </a:t>
                      </a:r>
                    </a:p>
                    <a:p>
                      <a:pPr algn="l">
                        <a:lnSpc>
                          <a:spcPct val="125000"/>
                        </a:lnSpc>
                        <a:spcAft>
                          <a:spcPts val="100"/>
                        </a:spcAft>
                      </a:pPr>
                      <a:r>
                        <a:rPr lang="nl-NL" sz="1600" i="1" kern="100" dirty="0">
                          <a:effectLst/>
                          <a:latin typeface="+mn-lt"/>
                        </a:rPr>
                        <a:t>Hoe wordt de bijdrage uit gemeente- en provinciefonds geïndexeerd voor loon-, prijs- én volumeontwikkelingen. </a:t>
                      </a:r>
                    </a:p>
                    <a:p>
                      <a:pPr algn="l">
                        <a:lnSpc>
                          <a:spcPct val="125000"/>
                        </a:lnSpc>
                        <a:spcAft>
                          <a:spcPts val="100"/>
                        </a:spcAft>
                      </a:pPr>
                      <a:endParaRPr lang="nl-NL" sz="1600" i="1" kern="100" dirty="0">
                        <a:effectLst/>
                        <a:latin typeface="+mn-lt"/>
                      </a:endParaRPr>
                    </a:p>
                    <a:p>
                      <a:pPr algn="l">
                        <a:lnSpc>
                          <a:spcPct val="125000"/>
                        </a:lnSpc>
                        <a:spcAft>
                          <a:spcPts val="100"/>
                        </a:spcAft>
                      </a:pPr>
                      <a:endParaRPr lang="nl-NL" sz="1600" i="1" kern="100" dirty="0">
                        <a:effectLst/>
                        <a:latin typeface="+mn-lt"/>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25000"/>
                        </a:lnSpc>
                        <a:spcAft>
                          <a:spcPts val="100"/>
                        </a:spcAft>
                      </a:pPr>
                      <a:r>
                        <a:rPr lang="nl-NL" sz="1600" b="1" i="0" kern="100" dirty="0">
                          <a:effectLst/>
                          <a:latin typeface="+mn-lt"/>
                          <a:ea typeface="Times New Roman" panose="02020603050405020304" pitchFamily="18" charset="0"/>
                          <a:cs typeface="Calibri" panose="020F0502020204030204" pitchFamily="34" charset="0"/>
                        </a:rPr>
                        <a:t>Eigen inkomsten</a:t>
                      </a:r>
                    </a:p>
                    <a:p>
                      <a:pPr algn="l">
                        <a:lnSpc>
                          <a:spcPct val="125000"/>
                        </a:lnSpc>
                        <a:spcAft>
                          <a:spcPts val="100"/>
                        </a:spcAft>
                      </a:pPr>
                      <a:r>
                        <a:rPr lang="nl-NL" sz="1600" b="0" i="1" kern="100" dirty="0">
                          <a:effectLst/>
                          <a:latin typeface="+mn-lt"/>
                          <a:ea typeface="Times New Roman" panose="02020603050405020304" pitchFamily="18" charset="0"/>
                          <a:cs typeface="Calibri" panose="020F0502020204030204" pitchFamily="34" charset="0"/>
                        </a:rPr>
                        <a:t>Wat is het belastinggebied van gemeenten? Op welke andere gebieden kunnen ze eigen inkomsten genereren? </a:t>
                      </a:r>
                    </a:p>
                    <a:p>
                      <a:pPr algn="l">
                        <a:lnSpc>
                          <a:spcPct val="125000"/>
                        </a:lnSpc>
                        <a:spcAft>
                          <a:spcPts val="100"/>
                        </a:spcAft>
                      </a:pPr>
                      <a:endParaRPr lang="nl-NL" sz="1600" b="0" i="1" kern="100" dirty="0">
                        <a:effectLst/>
                        <a:latin typeface="+mn-lt"/>
                        <a:ea typeface="Times New Roman" panose="02020603050405020304" pitchFamily="18" charset="0"/>
                        <a:cs typeface="Calibri" panose="020F0502020204030204" pitchFamily="34" charset="0"/>
                      </a:endParaRPr>
                    </a:p>
                    <a:p>
                      <a:pPr algn="l">
                        <a:lnSpc>
                          <a:spcPct val="125000"/>
                        </a:lnSpc>
                        <a:spcAft>
                          <a:spcPts val="100"/>
                        </a:spcAft>
                      </a:pPr>
                      <a:endParaRPr lang="nl-NL" sz="1600" b="0" i="1" kern="100" dirty="0">
                        <a:effectLst/>
                        <a:latin typeface="+mn-lt"/>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25000"/>
                        </a:lnSpc>
                        <a:spcAft>
                          <a:spcPts val="100"/>
                        </a:spcAft>
                      </a:pPr>
                      <a:r>
                        <a:rPr lang="nl-NL" sz="1600" b="1" kern="100" dirty="0">
                          <a:effectLst/>
                          <a:latin typeface="+mn-lt"/>
                        </a:rPr>
                        <a:t>Nieuwe taken</a:t>
                      </a:r>
                    </a:p>
                    <a:p>
                      <a:pPr algn="l">
                        <a:lnSpc>
                          <a:spcPct val="125000"/>
                        </a:lnSpc>
                        <a:spcAft>
                          <a:spcPts val="100"/>
                        </a:spcAft>
                      </a:pPr>
                      <a:r>
                        <a:rPr lang="nl-NL" sz="1600" i="1" kern="100" dirty="0">
                          <a:effectLst/>
                          <a:latin typeface="+mn-lt"/>
                        </a:rPr>
                        <a:t>Hoe worden de financiële consequenties van nieuwe taken of wijziging van bestaande taken van gemeenten en provincies systematisch in kaart gebracht en van een passend antwoord voorzien? </a:t>
                      </a:r>
                    </a:p>
                    <a:p>
                      <a:pPr algn="l">
                        <a:lnSpc>
                          <a:spcPct val="125000"/>
                        </a:lnSpc>
                        <a:spcAft>
                          <a:spcPts val="100"/>
                        </a:spcAft>
                      </a:pPr>
                      <a:endParaRPr lang="nl-NL" sz="1600" b="0" i="0" kern="100" dirty="0">
                        <a:effectLst/>
                        <a:latin typeface="+mn-lt"/>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5901193"/>
                  </a:ext>
                </a:extLst>
              </a:tr>
            </a:tbl>
          </a:graphicData>
        </a:graphic>
      </p:graphicFrame>
    </p:spTree>
    <p:extLst>
      <p:ext uri="{BB962C8B-B14F-4D97-AF65-F5344CB8AC3E}">
        <p14:creationId xmlns:p14="http://schemas.microsoft.com/office/powerpoint/2010/main" val="32677065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1C2001-B56C-4BF9-955D-755F3AB239C9}"/>
              </a:ext>
            </a:extLst>
          </p:cNvPr>
          <p:cNvSpPr>
            <a:spLocks noGrp="1"/>
          </p:cNvSpPr>
          <p:nvPr>
            <p:ph type="title"/>
          </p:nvPr>
        </p:nvSpPr>
        <p:spPr/>
        <p:txBody>
          <a:bodyPr/>
          <a:lstStyle/>
          <a:p>
            <a:r>
              <a:rPr lang="nl-NL" dirty="0"/>
              <a:t>Huidige belastingen en retributies</a:t>
            </a:r>
          </a:p>
        </p:txBody>
      </p:sp>
      <p:sp>
        <p:nvSpPr>
          <p:cNvPr id="3" name="Tijdelijke aanduiding voor inhoud 2">
            <a:extLst>
              <a:ext uri="{FF2B5EF4-FFF2-40B4-BE49-F238E27FC236}">
                <a16:creationId xmlns:a16="http://schemas.microsoft.com/office/drawing/2014/main" id="{6F948EA5-703B-4F15-AFC3-6988BF2A6213}"/>
              </a:ext>
            </a:extLst>
          </p:cNvPr>
          <p:cNvSpPr>
            <a:spLocks noGrp="1"/>
          </p:cNvSpPr>
          <p:nvPr>
            <p:ph idx="1"/>
          </p:nvPr>
        </p:nvSpPr>
        <p:spPr/>
        <p:txBody>
          <a:bodyPr/>
          <a:lstStyle/>
          <a:p>
            <a:pPr>
              <a:lnSpc>
                <a:spcPct val="150000"/>
              </a:lnSpc>
            </a:pPr>
            <a:r>
              <a:rPr lang="nl-NL" dirty="0"/>
              <a:t>OZB</a:t>
            </a:r>
          </a:p>
          <a:p>
            <a:pPr>
              <a:lnSpc>
                <a:spcPct val="150000"/>
              </a:lnSpc>
            </a:pPr>
            <a:r>
              <a:rPr lang="nl-NL" dirty="0"/>
              <a:t>Afvalstoffenheffing, rioolheffing</a:t>
            </a:r>
          </a:p>
          <a:p>
            <a:pPr>
              <a:lnSpc>
                <a:spcPct val="150000"/>
              </a:lnSpc>
            </a:pPr>
            <a:r>
              <a:rPr lang="nl-NL" dirty="0"/>
              <a:t>Toeristenbelasting</a:t>
            </a:r>
          </a:p>
          <a:p>
            <a:pPr>
              <a:lnSpc>
                <a:spcPct val="150000"/>
              </a:lnSpc>
            </a:pPr>
            <a:r>
              <a:rPr lang="nl-NL" dirty="0"/>
              <a:t>Parkeerbelasting</a:t>
            </a:r>
          </a:p>
          <a:p>
            <a:pPr>
              <a:lnSpc>
                <a:spcPct val="150000"/>
              </a:lnSpc>
            </a:pPr>
            <a:r>
              <a:rPr lang="nl-NL" dirty="0"/>
              <a:t>Rechten (leges)</a:t>
            </a:r>
          </a:p>
          <a:p>
            <a:pPr>
              <a:lnSpc>
                <a:spcPct val="150000"/>
              </a:lnSpc>
            </a:pPr>
            <a:r>
              <a:rPr lang="nl-NL" dirty="0"/>
              <a:t>Overig (baatbelasting, forensenbelasting, precario, BIZ, honden)</a:t>
            </a:r>
          </a:p>
        </p:txBody>
      </p:sp>
    </p:spTree>
    <p:extLst>
      <p:ext uri="{BB962C8B-B14F-4D97-AF65-F5344CB8AC3E}">
        <p14:creationId xmlns:p14="http://schemas.microsoft.com/office/powerpoint/2010/main" val="12476217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7A56E9F9-A6C8-7F03-B83A-383DE557A2FE}"/>
              </a:ext>
            </a:extLst>
          </p:cNvPr>
          <p:cNvSpPr>
            <a:spLocks noGrp="1"/>
          </p:cNvSpPr>
          <p:nvPr>
            <p:ph type="title"/>
          </p:nvPr>
        </p:nvSpPr>
        <p:spPr/>
        <p:txBody>
          <a:bodyPr/>
          <a:lstStyle/>
          <a:p>
            <a:r>
              <a:rPr lang="nl-NL" dirty="0"/>
              <a:t>Opbrengst (begrotingen 2023, in miljoenen euro)</a:t>
            </a:r>
          </a:p>
        </p:txBody>
      </p:sp>
      <p:graphicFrame>
        <p:nvGraphicFramePr>
          <p:cNvPr id="7" name="Group 239">
            <a:extLst>
              <a:ext uri="{FF2B5EF4-FFF2-40B4-BE49-F238E27FC236}">
                <a16:creationId xmlns:a16="http://schemas.microsoft.com/office/drawing/2014/main" id="{5E6E8804-423F-8297-B305-7352FF70976F}"/>
              </a:ext>
            </a:extLst>
          </p:cNvPr>
          <p:cNvGraphicFramePr>
            <a:graphicFrameLocks noGrp="1"/>
          </p:cNvGraphicFramePr>
          <p:nvPr>
            <p:ph idx="1"/>
            <p:extLst>
              <p:ext uri="{D42A27DB-BD31-4B8C-83A1-F6EECF244321}">
                <p14:modId xmlns:p14="http://schemas.microsoft.com/office/powerpoint/2010/main" val="2582536462"/>
              </p:ext>
            </p:extLst>
          </p:nvPr>
        </p:nvGraphicFramePr>
        <p:xfrm>
          <a:off x="1079500" y="1800000"/>
          <a:ext cx="4803058" cy="2987040"/>
        </p:xfrm>
        <a:graphic>
          <a:graphicData uri="http://schemas.openxmlformats.org/drawingml/2006/table">
            <a:tbl>
              <a:tblPr/>
              <a:tblGrid>
                <a:gridCol w="3852157">
                  <a:extLst>
                    <a:ext uri="{9D8B030D-6E8A-4147-A177-3AD203B41FA5}">
                      <a16:colId xmlns:a16="http://schemas.microsoft.com/office/drawing/2014/main" val="20000"/>
                    </a:ext>
                  </a:extLst>
                </a:gridCol>
                <a:gridCol w="950901">
                  <a:extLst>
                    <a:ext uri="{9D8B030D-6E8A-4147-A177-3AD203B41FA5}">
                      <a16:colId xmlns:a16="http://schemas.microsoft.com/office/drawing/2014/main" val="20001"/>
                    </a:ext>
                  </a:extLst>
                </a:gridCol>
              </a:tblGrid>
              <a:tr h="367542">
                <a:tc>
                  <a:txBody>
                    <a:bodyPr/>
                    <a:lstStyle/>
                    <a:p>
                      <a:pPr marL="0" marR="0" lvl="0" indent="0" algn="l" defTabSz="914400" rtl="0" eaLnBrk="1" fontAlgn="t" latinLnBrk="0" hangingPunct="1">
                        <a:lnSpc>
                          <a:spcPct val="100000"/>
                        </a:lnSpc>
                        <a:spcBef>
                          <a:spcPct val="20000"/>
                        </a:spcBef>
                        <a:spcAft>
                          <a:spcPct val="0"/>
                        </a:spcAft>
                        <a:buClr>
                          <a:srgbClr val="009EE0"/>
                        </a:buClr>
                        <a:buSzTx/>
                        <a:buFontTx/>
                        <a:buNone/>
                        <a:tabLst/>
                      </a:pPr>
                      <a:r>
                        <a:rPr kumimoji="0" lang="nl-NL" sz="2200" b="0" i="0" u="none" strike="noStrike" cap="none" normalizeH="0" baseline="0" dirty="0">
                          <a:ln>
                            <a:noFill/>
                          </a:ln>
                          <a:solidFill>
                            <a:srgbClr val="003768"/>
                          </a:solidFill>
                          <a:effectLst/>
                          <a:latin typeface="Arial" charset="0"/>
                          <a:cs typeface="Arial" charset="0"/>
                        </a:rPr>
                        <a:t>OZB</a:t>
                      </a:r>
                      <a:endParaRPr kumimoji="0" lang="nl-NL" sz="2200" b="0" i="0" u="none" strike="noStrike" cap="none" normalizeH="0" baseline="0" dirty="0">
                        <a:ln>
                          <a:noFill/>
                        </a:ln>
                        <a:solidFill>
                          <a:srgbClr val="003768"/>
                        </a:solidFill>
                        <a:effectLst/>
                        <a:latin typeface="Arial" charset="0"/>
                      </a:endParaRPr>
                    </a:p>
                  </a:txBody>
                  <a:tcPr marL="91435" marR="91435"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
                          <a:srgbClr val="009EE0"/>
                        </a:buClr>
                        <a:buSzTx/>
                        <a:buFontTx/>
                        <a:buNone/>
                        <a:tabLst/>
                      </a:pPr>
                      <a:r>
                        <a:rPr kumimoji="0" lang="nl-NL" sz="2200" b="0" i="0" u="none" strike="noStrike" cap="none" normalizeH="0" baseline="0" dirty="0">
                          <a:ln>
                            <a:noFill/>
                          </a:ln>
                          <a:solidFill>
                            <a:srgbClr val="003768"/>
                          </a:solidFill>
                          <a:effectLst/>
                          <a:latin typeface="Arial" charset="0"/>
                          <a:cs typeface="Arial" charset="0"/>
                        </a:rPr>
                        <a:t>5.107</a:t>
                      </a:r>
                    </a:p>
                  </a:txBody>
                  <a:tcPr marL="91435" marR="91435"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67542">
                <a:tc>
                  <a:txBody>
                    <a:bodyPr/>
                    <a:lstStyle/>
                    <a:p>
                      <a:pPr marL="0" marR="0" lvl="0" indent="0" algn="l" defTabSz="914400" rtl="0" eaLnBrk="1" fontAlgn="t" latinLnBrk="0" hangingPunct="1">
                        <a:lnSpc>
                          <a:spcPct val="100000"/>
                        </a:lnSpc>
                        <a:spcBef>
                          <a:spcPct val="20000"/>
                        </a:spcBef>
                        <a:spcAft>
                          <a:spcPct val="0"/>
                        </a:spcAft>
                        <a:buClr>
                          <a:srgbClr val="009EE0"/>
                        </a:buClr>
                        <a:buSzTx/>
                        <a:buFontTx/>
                        <a:buNone/>
                        <a:tabLst/>
                      </a:pPr>
                      <a:r>
                        <a:rPr kumimoji="0" lang="nl-NL" sz="2200" b="0" i="0" u="none" strike="noStrike" cap="none" normalizeH="0" baseline="0" dirty="0">
                          <a:ln>
                            <a:noFill/>
                          </a:ln>
                          <a:solidFill>
                            <a:srgbClr val="003768"/>
                          </a:solidFill>
                          <a:effectLst/>
                          <a:latin typeface="Arial" charset="0"/>
                          <a:cs typeface="Arial" charset="0"/>
                        </a:rPr>
                        <a:t>Parkeerbelasting</a:t>
                      </a:r>
                      <a:endParaRPr kumimoji="0" lang="nl-NL" sz="2200" b="0" i="0" u="none" strike="noStrike" cap="none" normalizeH="0" baseline="0" dirty="0">
                        <a:ln>
                          <a:noFill/>
                        </a:ln>
                        <a:solidFill>
                          <a:srgbClr val="003768"/>
                        </a:solidFill>
                        <a:effectLst/>
                        <a:latin typeface="Arial" charset="0"/>
                      </a:endParaRPr>
                    </a:p>
                  </a:txBody>
                  <a:tcPr marL="91435" marR="91435"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t" latinLnBrk="0" hangingPunct="1">
                        <a:lnSpc>
                          <a:spcPct val="100000"/>
                        </a:lnSpc>
                        <a:spcBef>
                          <a:spcPct val="0"/>
                        </a:spcBef>
                        <a:spcAft>
                          <a:spcPct val="0"/>
                        </a:spcAft>
                        <a:buClr>
                          <a:srgbClr val="009EE0"/>
                        </a:buClr>
                        <a:buSzTx/>
                        <a:buFontTx/>
                        <a:buNone/>
                        <a:tabLst/>
                      </a:pPr>
                      <a:r>
                        <a:rPr kumimoji="0" lang="nl-NL" sz="2200" b="0" i="0" u="none" strike="noStrike" cap="none" normalizeH="0" baseline="0" dirty="0">
                          <a:ln>
                            <a:noFill/>
                          </a:ln>
                          <a:solidFill>
                            <a:srgbClr val="003768"/>
                          </a:solidFill>
                          <a:effectLst/>
                          <a:latin typeface="Arial" charset="0"/>
                        </a:rPr>
                        <a:t>1.192</a:t>
                      </a:r>
                    </a:p>
                  </a:txBody>
                  <a:tcPr marL="91435" marR="91435"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7542">
                <a:tc>
                  <a:txBody>
                    <a:bodyPr/>
                    <a:lstStyle/>
                    <a:p>
                      <a:pPr marL="0" marR="0" lvl="0" indent="0" algn="l" defTabSz="914400" rtl="0" eaLnBrk="1" fontAlgn="t" latinLnBrk="0" hangingPunct="1">
                        <a:lnSpc>
                          <a:spcPct val="100000"/>
                        </a:lnSpc>
                        <a:spcBef>
                          <a:spcPct val="20000"/>
                        </a:spcBef>
                        <a:spcAft>
                          <a:spcPct val="0"/>
                        </a:spcAft>
                        <a:buClr>
                          <a:srgbClr val="009EE0"/>
                        </a:buClr>
                        <a:buSzTx/>
                        <a:buFontTx/>
                        <a:buNone/>
                        <a:tabLst/>
                      </a:pPr>
                      <a:r>
                        <a:rPr kumimoji="0" lang="nl-NL" sz="2200" b="0" i="0" u="none" strike="noStrike" cap="none" normalizeH="0" baseline="0" dirty="0">
                          <a:ln>
                            <a:noFill/>
                          </a:ln>
                          <a:solidFill>
                            <a:srgbClr val="003768"/>
                          </a:solidFill>
                          <a:effectLst/>
                          <a:latin typeface="Arial" charset="0"/>
                          <a:cs typeface="Arial" charset="0"/>
                        </a:rPr>
                        <a:t>Toeristenbelasting</a:t>
                      </a:r>
                      <a:endParaRPr kumimoji="0" lang="nl-NL" sz="2200" b="0" i="0" u="none" strike="noStrike" cap="none" normalizeH="0" baseline="0" dirty="0">
                        <a:ln>
                          <a:noFill/>
                        </a:ln>
                        <a:solidFill>
                          <a:srgbClr val="003768"/>
                        </a:solidFill>
                        <a:effectLst/>
                        <a:latin typeface="Arial" charset="0"/>
                      </a:endParaRPr>
                    </a:p>
                  </a:txBody>
                  <a:tcPr marL="91435" marR="91435"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t" latinLnBrk="0" hangingPunct="1">
                        <a:lnSpc>
                          <a:spcPct val="100000"/>
                        </a:lnSpc>
                        <a:spcBef>
                          <a:spcPct val="0"/>
                        </a:spcBef>
                        <a:spcAft>
                          <a:spcPct val="0"/>
                        </a:spcAft>
                        <a:buClr>
                          <a:srgbClr val="009EE0"/>
                        </a:buClr>
                        <a:buSzTx/>
                        <a:buFontTx/>
                        <a:buNone/>
                        <a:tabLst/>
                      </a:pPr>
                      <a:r>
                        <a:rPr kumimoji="0" lang="nl-NL" sz="2200" b="0" i="0" u="none" strike="noStrike" cap="none" normalizeH="0" baseline="0" dirty="0">
                          <a:ln>
                            <a:noFill/>
                          </a:ln>
                          <a:solidFill>
                            <a:srgbClr val="003768"/>
                          </a:solidFill>
                          <a:effectLst/>
                          <a:latin typeface="Arial" charset="0"/>
                          <a:cs typeface="Arial" charset="0"/>
                        </a:rPr>
                        <a:t>429</a:t>
                      </a:r>
                    </a:p>
                  </a:txBody>
                  <a:tcPr marL="91435" marR="91435"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7542">
                <a:tc>
                  <a:txBody>
                    <a:bodyPr/>
                    <a:lstStyle/>
                    <a:p>
                      <a:pPr marL="0" marR="0" lvl="0" indent="0" algn="l" defTabSz="914400" rtl="0" eaLnBrk="1" fontAlgn="t" latinLnBrk="0" hangingPunct="1">
                        <a:lnSpc>
                          <a:spcPct val="100000"/>
                        </a:lnSpc>
                        <a:spcBef>
                          <a:spcPct val="20000"/>
                        </a:spcBef>
                        <a:spcAft>
                          <a:spcPct val="0"/>
                        </a:spcAft>
                        <a:buClr>
                          <a:srgbClr val="009EE0"/>
                        </a:buClr>
                        <a:buSzTx/>
                        <a:buFontTx/>
                        <a:buNone/>
                        <a:tabLst/>
                      </a:pPr>
                      <a:r>
                        <a:rPr kumimoji="0" lang="nl-NL" sz="2200" b="0" i="0" u="none" strike="noStrike" cap="none" normalizeH="0" baseline="0" dirty="0">
                          <a:ln>
                            <a:noFill/>
                          </a:ln>
                          <a:solidFill>
                            <a:srgbClr val="003768"/>
                          </a:solidFill>
                          <a:effectLst/>
                          <a:latin typeface="Arial" charset="0"/>
                          <a:cs typeface="Arial" charset="0"/>
                        </a:rPr>
                        <a:t>Precariobelasting</a:t>
                      </a:r>
                      <a:endParaRPr kumimoji="0" lang="nl-NL" sz="2200" b="0" i="0" u="none" strike="noStrike" cap="none" normalizeH="0" baseline="0" dirty="0">
                        <a:ln>
                          <a:noFill/>
                        </a:ln>
                        <a:solidFill>
                          <a:srgbClr val="003768"/>
                        </a:solidFill>
                        <a:effectLst/>
                        <a:latin typeface="Arial" charset="0"/>
                      </a:endParaRPr>
                    </a:p>
                  </a:txBody>
                  <a:tcPr marL="91435" marR="91435"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t" latinLnBrk="0" hangingPunct="1">
                        <a:lnSpc>
                          <a:spcPct val="100000"/>
                        </a:lnSpc>
                        <a:spcBef>
                          <a:spcPct val="0"/>
                        </a:spcBef>
                        <a:spcAft>
                          <a:spcPct val="0"/>
                        </a:spcAft>
                        <a:buClr>
                          <a:srgbClr val="009EE0"/>
                        </a:buClr>
                        <a:buSzTx/>
                        <a:buFontTx/>
                        <a:buNone/>
                        <a:tabLst/>
                      </a:pPr>
                      <a:r>
                        <a:rPr kumimoji="0" lang="nl-NL" sz="2200" b="0" i="0" u="none" strike="noStrike" cap="none" normalizeH="0" baseline="0" dirty="0">
                          <a:ln>
                            <a:noFill/>
                          </a:ln>
                          <a:solidFill>
                            <a:srgbClr val="003768"/>
                          </a:solidFill>
                          <a:effectLst/>
                          <a:latin typeface="Arial" charset="0"/>
                          <a:cs typeface="Arial" charset="0"/>
                        </a:rPr>
                        <a:t>40</a:t>
                      </a:r>
                    </a:p>
                  </a:txBody>
                  <a:tcPr marL="91435" marR="91435"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7542">
                <a:tc>
                  <a:txBody>
                    <a:bodyPr/>
                    <a:lstStyle/>
                    <a:p>
                      <a:pPr marL="0" marR="0" lvl="0" indent="0" algn="l" defTabSz="914400" rtl="0" eaLnBrk="1" fontAlgn="t" latinLnBrk="0" hangingPunct="1">
                        <a:lnSpc>
                          <a:spcPct val="100000"/>
                        </a:lnSpc>
                        <a:spcBef>
                          <a:spcPct val="20000"/>
                        </a:spcBef>
                        <a:spcAft>
                          <a:spcPct val="0"/>
                        </a:spcAft>
                        <a:buClr>
                          <a:srgbClr val="009EE0"/>
                        </a:buClr>
                        <a:buSzTx/>
                        <a:buFontTx/>
                        <a:buNone/>
                        <a:tabLst/>
                      </a:pPr>
                      <a:r>
                        <a:rPr kumimoji="0" lang="nl-NL" sz="2200" b="0" i="0" u="none" strike="noStrike" cap="none" normalizeH="0" baseline="0" dirty="0">
                          <a:ln>
                            <a:noFill/>
                          </a:ln>
                          <a:solidFill>
                            <a:srgbClr val="003768"/>
                          </a:solidFill>
                          <a:effectLst/>
                          <a:latin typeface="Arial" charset="0"/>
                          <a:cs typeface="Arial" charset="0"/>
                        </a:rPr>
                        <a:t>Overige belastingen</a:t>
                      </a:r>
                    </a:p>
                  </a:txBody>
                  <a:tcPr marL="91435" marR="91435"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t" latinLnBrk="0" hangingPunct="1">
                        <a:lnSpc>
                          <a:spcPct val="100000"/>
                        </a:lnSpc>
                        <a:spcBef>
                          <a:spcPct val="0"/>
                        </a:spcBef>
                        <a:spcAft>
                          <a:spcPct val="0"/>
                        </a:spcAft>
                        <a:buClr>
                          <a:srgbClr val="009EE0"/>
                        </a:buClr>
                        <a:buSzTx/>
                        <a:buFontTx/>
                        <a:buNone/>
                        <a:tabLst/>
                      </a:pPr>
                      <a:r>
                        <a:rPr kumimoji="0" lang="nl-NL" sz="2200" b="0" i="0" u="none" strike="noStrike" cap="none" normalizeH="0" baseline="0" dirty="0">
                          <a:ln>
                            <a:noFill/>
                          </a:ln>
                          <a:solidFill>
                            <a:srgbClr val="003768"/>
                          </a:solidFill>
                          <a:effectLst/>
                          <a:latin typeface="Arial" charset="0"/>
                          <a:cs typeface="Arial" charset="0"/>
                        </a:rPr>
                        <a:t>141</a:t>
                      </a:r>
                    </a:p>
                  </a:txBody>
                  <a:tcPr marL="91435" marR="91435"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22038">
                <a:tc>
                  <a:txBody>
                    <a:bodyPr/>
                    <a:lstStyle/>
                    <a:p>
                      <a:pPr marL="0" marR="0" lvl="0" indent="0" algn="l" defTabSz="914400" rtl="0" eaLnBrk="1" fontAlgn="t" latinLnBrk="0" hangingPunct="1">
                        <a:lnSpc>
                          <a:spcPct val="100000"/>
                        </a:lnSpc>
                        <a:spcBef>
                          <a:spcPct val="20000"/>
                        </a:spcBef>
                        <a:spcAft>
                          <a:spcPct val="0"/>
                        </a:spcAft>
                        <a:buClr>
                          <a:srgbClr val="009EE0"/>
                        </a:buClr>
                        <a:buSzTx/>
                        <a:buFontTx/>
                        <a:buNone/>
                        <a:tabLst/>
                      </a:pPr>
                      <a:endParaRPr kumimoji="0" lang="nl-NL" sz="2200" b="0" i="0" u="none" strike="noStrike" cap="none" normalizeH="0" baseline="0" dirty="0">
                        <a:ln>
                          <a:noFill/>
                        </a:ln>
                        <a:solidFill>
                          <a:srgbClr val="003768"/>
                        </a:solidFill>
                        <a:effectLst/>
                        <a:latin typeface="Arial" charset="0"/>
                        <a:cs typeface="Arial" charset="0"/>
                      </a:endParaRPr>
                    </a:p>
                  </a:txBody>
                  <a:tcPr marL="91435" marR="91435"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t" latinLnBrk="0" hangingPunct="1">
                        <a:lnSpc>
                          <a:spcPct val="100000"/>
                        </a:lnSpc>
                        <a:spcBef>
                          <a:spcPct val="0"/>
                        </a:spcBef>
                        <a:spcAft>
                          <a:spcPct val="0"/>
                        </a:spcAft>
                        <a:buClr>
                          <a:srgbClr val="009EE0"/>
                        </a:buClr>
                        <a:buSzTx/>
                        <a:buFontTx/>
                        <a:buNone/>
                        <a:tabLst/>
                      </a:pPr>
                      <a:endParaRPr kumimoji="0" lang="nl-NL" sz="2200" b="0" i="0" u="none" strike="noStrike" cap="none" normalizeH="0" baseline="0" dirty="0">
                        <a:ln>
                          <a:noFill/>
                        </a:ln>
                        <a:solidFill>
                          <a:srgbClr val="003768"/>
                        </a:solidFill>
                        <a:effectLst/>
                        <a:latin typeface="Arial" charset="0"/>
                        <a:cs typeface="Arial" charset="0"/>
                      </a:endParaRPr>
                    </a:p>
                  </a:txBody>
                  <a:tcPr marL="91435" marR="91435"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7542">
                <a:tc>
                  <a:txBody>
                    <a:bodyPr/>
                    <a:lstStyle/>
                    <a:p>
                      <a:pPr marL="0" marR="0" lvl="0" indent="0" algn="l" defTabSz="914400" rtl="0" eaLnBrk="1" fontAlgn="t" latinLnBrk="0" hangingPunct="1">
                        <a:lnSpc>
                          <a:spcPct val="100000"/>
                        </a:lnSpc>
                        <a:spcBef>
                          <a:spcPct val="20000"/>
                        </a:spcBef>
                        <a:spcAft>
                          <a:spcPct val="0"/>
                        </a:spcAft>
                        <a:buClr>
                          <a:srgbClr val="009EE0"/>
                        </a:buClr>
                        <a:buSzTx/>
                        <a:buFontTx/>
                        <a:buNone/>
                        <a:tabLst/>
                      </a:pPr>
                      <a:r>
                        <a:rPr kumimoji="0" lang="nl-NL" sz="2200" b="1" i="0" u="none" strike="noStrike" cap="none" normalizeH="0" baseline="0" dirty="0">
                          <a:ln>
                            <a:noFill/>
                          </a:ln>
                          <a:solidFill>
                            <a:srgbClr val="003768"/>
                          </a:solidFill>
                          <a:effectLst/>
                          <a:latin typeface="Arial" charset="0"/>
                          <a:cs typeface="Arial" charset="0"/>
                        </a:rPr>
                        <a:t>Totaal belastingen</a:t>
                      </a:r>
                      <a:endParaRPr kumimoji="0" lang="nl-NL" sz="2200" b="1" i="0" u="none" strike="noStrike" cap="none" normalizeH="0" baseline="0" dirty="0">
                        <a:ln>
                          <a:noFill/>
                        </a:ln>
                        <a:solidFill>
                          <a:srgbClr val="003768"/>
                        </a:solidFill>
                        <a:effectLst/>
                        <a:latin typeface="Arial" charset="0"/>
                      </a:endParaRPr>
                    </a:p>
                  </a:txBody>
                  <a:tcPr marL="91435" marR="91435"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t" latinLnBrk="0" hangingPunct="1">
                        <a:lnSpc>
                          <a:spcPct val="100000"/>
                        </a:lnSpc>
                        <a:spcBef>
                          <a:spcPct val="0"/>
                        </a:spcBef>
                        <a:spcAft>
                          <a:spcPct val="0"/>
                        </a:spcAft>
                        <a:buClr>
                          <a:srgbClr val="009EE0"/>
                        </a:buClr>
                        <a:buSzTx/>
                        <a:buFontTx/>
                        <a:buNone/>
                        <a:tabLst/>
                      </a:pPr>
                      <a:r>
                        <a:rPr kumimoji="0" lang="nl-NL" sz="2200" b="1" i="0" u="none" strike="noStrike" cap="none" normalizeH="0" baseline="0" dirty="0">
                          <a:ln>
                            <a:noFill/>
                          </a:ln>
                          <a:solidFill>
                            <a:srgbClr val="003768"/>
                          </a:solidFill>
                          <a:effectLst/>
                          <a:latin typeface="Arial" charset="0"/>
                          <a:cs typeface="Arial" charset="0"/>
                        </a:rPr>
                        <a:t>6.909</a:t>
                      </a:r>
                    </a:p>
                  </a:txBody>
                  <a:tcPr marL="91435" marR="91435"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graphicFrame>
        <p:nvGraphicFramePr>
          <p:cNvPr id="9" name="Group 239">
            <a:extLst>
              <a:ext uri="{FF2B5EF4-FFF2-40B4-BE49-F238E27FC236}">
                <a16:creationId xmlns:a16="http://schemas.microsoft.com/office/drawing/2014/main" id="{6BBDE908-25A7-C7E8-B218-A2EC0913B214}"/>
              </a:ext>
            </a:extLst>
          </p:cNvPr>
          <p:cNvGraphicFramePr>
            <a:graphicFrameLocks/>
          </p:cNvGraphicFramePr>
          <p:nvPr>
            <p:extLst>
              <p:ext uri="{D42A27DB-BD31-4B8C-83A1-F6EECF244321}">
                <p14:modId xmlns:p14="http://schemas.microsoft.com/office/powerpoint/2010/main" val="1936270290"/>
              </p:ext>
            </p:extLst>
          </p:nvPr>
        </p:nvGraphicFramePr>
        <p:xfrm>
          <a:off x="5882558" y="1800225"/>
          <a:ext cx="4803058" cy="2133600"/>
        </p:xfrm>
        <a:graphic>
          <a:graphicData uri="http://schemas.openxmlformats.org/drawingml/2006/table">
            <a:tbl>
              <a:tblPr/>
              <a:tblGrid>
                <a:gridCol w="3852157">
                  <a:extLst>
                    <a:ext uri="{9D8B030D-6E8A-4147-A177-3AD203B41FA5}">
                      <a16:colId xmlns:a16="http://schemas.microsoft.com/office/drawing/2014/main" val="20000"/>
                    </a:ext>
                  </a:extLst>
                </a:gridCol>
                <a:gridCol w="950901">
                  <a:extLst>
                    <a:ext uri="{9D8B030D-6E8A-4147-A177-3AD203B41FA5}">
                      <a16:colId xmlns:a16="http://schemas.microsoft.com/office/drawing/2014/main" val="20001"/>
                    </a:ext>
                  </a:extLst>
                </a:gridCol>
              </a:tblGrid>
              <a:tr h="367542">
                <a:tc>
                  <a:txBody>
                    <a:bodyPr/>
                    <a:lstStyle/>
                    <a:p>
                      <a:pPr marL="0" marR="0" lvl="0" indent="0" algn="l" defTabSz="914400" rtl="0" eaLnBrk="1" fontAlgn="t" latinLnBrk="0" hangingPunct="1">
                        <a:lnSpc>
                          <a:spcPct val="100000"/>
                        </a:lnSpc>
                        <a:spcBef>
                          <a:spcPct val="20000"/>
                        </a:spcBef>
                        <a:spcAft>
                          <a:spcPct val="0"/>
                        </a:spcAft>
                        <a:buClr>
                          <a:srgbClr val="009EE0"/>
                        </a:buClr>
                        <a:buSzTx/>
                        <a:buFontTx/>
                        <a:buNone/>
                        <a:tabLst/>
                      </a:pPr>
                      <a:r>
                        <a:rPr kumimoji="0" lang="nl-NL" sz="2200" b="0" i="0" u="none" strike="noStrike" cap="none" normalizeH="0" baseline="0" dirty="0">
                          <a:ln>
                            <a:noFill/>
                          </a:ln>
                          <a:solidFill>
                            <a:srgbClr val="003768"/>
                          </a:solidFill>
                          <a:effectLst/>
                          <a:latin typeface="Arial" charset="0"/>
                          <a:cs typeface="Arial" charset="0"/>
                        </a:rPr>
                        <a:t>Reinigingsheffingen</a:t>
                      </a:r>
                      <a:endParaRPr kumimoji="0" lang="nl-NL" sz="2200" b="0" i="0" u="none" strike="noStrike" cap="none" normalizeH="0" baseline="0" dirty="0">
                        <a:ln>
                          <a:noFill/>
                        </a:ln>
                        <a:solidFill>
                          <a:srgbClr val="003768"/>
                        </a:solidFill>
                        <a:effectLst/>
                        <a:latin typeface="Arial" charset="0"/>
                      </a:endParaRPr>
                    </a:p>
                  </a:txBody>
                  <a:tcPr marL="91441" marR="91441"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20000"/>
                        </a:spcBef>
                        <a:spcAft>
                          <a:spcPct val="0"/>
                        </a:spcAft>
                        <a:buClr>
                          <a:srgbClr val="009EE0"/>
                        </a:buClr>
                        <a:buSzTx/>
                        <a:buFontTx/>
                        <a:buNone/>
                        <a:tabLst/>
                      </a:pPr>
                      <a:r>
                        <a:rPr kumimoji="0" lang="nl-NL" sz="2200" b="0" i="0" u="none" strike="noStrike" cap="none" normalizeH="0" baseline="0" dirty="0">
                          <a:ln>
                            <a:noFill/>
                          </a:ln>
                          <a:solidFill>
                            <a:srgbClr val="003768"/>
                          </a:solidFill>
                          <a:effectLst/>
                          <a:latin typeface="Arial" charset="0"/>
                        </a:rPr>
                        <a:t>2.378</a:t>
                      </a:r>
                    </a:p>
                  </a:txBody>
                  <a:tcPr marL="91441" marR="91441"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67542">
                <a:tc>
                  <a:txBody>
                    <a:bodyPr/>
                    <a:lstStyle/>
                    <a:p>
                      <a:pPr marL="0" marR="0" lvl="0" indent="0" algn="l" defTabSz="914400" rtl="0" eaLnBrk="1" fontAlgn="t" latinLnBrk="0" hangingPunct="1">
                        <a:lnSpc>
                          <a:spcPct val="100000"/>
                        </a:lnSpc>
                        <a:spcBef>
                          <a:spcPct val="20000"/>
                        </a:spcBef>
                        <a:spcAft>
                          <a:spcPct val="0"/>
                        </a:spcAft>
                        <a:buClr>
                          <a:srgbClr val="009EE0"/>
                        </a:buClr>
                        <a:buSzTx/>
                        <a:buFontTx/>
                        <a:buNone/>
                        <a:tabLst/>
                      </a:pPr>
                      <a:r>
                        <a:rPr kumimoji="0" lang="nl-NL" sz="2200" b="0" i="0" u="none" strike="noStrike" cap="none" normalizeH="0" baseline="0" dirty="0">
                          <a:ln>
                            <a:noFill/>
                          </a:ln>
                          <a:solidFill>
                            <a:srgbClr val="003768"/>
                          </a:solidFill>
                          <a:effectLst/>
                          <a:latin typeface="Arial" charset="0"/>
                          <a:cs typeface="Arial" charset="0"/>
                        </a:rPr>
                        <a:t>Rioolheffing</a:t>
                      </a:r>
                      <a:endParaRPr kumimoji="0" lang="nl-NL" sz="2200" b="0" i="0" u="none" strike="noStrike" cap="none" normalizeH="0" baseline="0" dirty="0">
                        <a:ln>
                          <a:noFill/>
                        </a:ln>
                        <a:solidFill>
                          <a:srgbClr val="003768"/>
                        </a:solidFill>
                        <a:effectLst/>
                        <a:latin typeface="Arial" charset="0"/>
                      </a:endParaRPr>
                    </a:p>
                  </a:txBody>
                  <a:tcPr marL="91441" marR="91441"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t" latinLnBrk="0" hangingPunct="1">
                        <a:lnSpc>
                          <a:spcPct val="100000"/>
                        </a:lnSpc>
                        <a:spcBef>
                          <a:spcPct val="20000"/>
                        </a:spcBef>
                        <a:spcAft>
                          <a:spcPct val="0"/>
                        </a:spcAft>
                        <a:buClr>
                          <a:srgbClr val="009EE0"/>
                        </a:buClr>
                        <a:buSzTx/>
                        <a:buFontTx/>
                        <a:buNone/>
                        <a:tabLst/>
                      </a:pPr>
                      <a:r>
                        <a:rPr kumimoji="0" lang="nl-NL" sz="2200" b="0" i="0" u="none" strike="noStrike" cap="none" normalizeH="0" baseline="0" dirty="0">
                          <a:ln>
                            <a:noFill/>
                          </a:ln>
                          <a:solidFill>
                            <a:srgbClr val="003768"/>
                          </a:solidFill>
                          <a:effectLst/>
                          <a:latin typeface="Arial" charset="0"/>
                        </a:rPr>
                        <a:t>1.851</a:t>
                      </a:r>
                    </a:p>
                  </a:txBody>
                  <a:tcPr marL="91441" marR="91441"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7542">
                <a:tc>
                  <a:txBody>
                    <a:bodyPr/>
                    <a:lstStyle/>
                    <a:p>
                      <a:pPr marL="0" marR="0" lvl="0" indent="0" algn="l" defTabSz="914400" rtl="0" eaLnBrk="1" fontAlgn="t" latinLnBrk="0" hangingPunct="1">
                        <a:lnSpc>
                          <a:spcPct val="100000"/>
                        </a:lnSpc>
                        <a:spcBef>
                          <a:spcPct val="20000"/>
                        </a:spcBef>
                        <a:spcAft>
                          <a:spcPct val="0"/>
                        </a:spcAft>
                        <a:buClr>
                          <a:srgbClr val="009EE0"/>
                        </a:buClr>
                        <a:buSzTx/>
                        <a:buFontTx/>
                        <a:buNone/>
                        <a:tabLst/>
                      </a:pPr>
                      <a:r>
                        <a:rPr kumimoji="0" lang="nl-NL" sz="2200" b="0" i="0" u="none" strike="noStrike" cap="none" normalizeH="0" baseline="0" dirty="0">
                          <a:ln>
                            <a:noFill/>
                          </a:ln>
                          <a:solidFill>
                            <a:srgbClr val="003768"/>
                          </a:solidFill>
                          <a:effectLst/>
                          <a:latin typeface="Arial" charset="0"/>
                          <a:cs typeface="Arial" charset="0"/>
                        </a:rPr>
                        <a:t>Leges</a:t>
                      </a:r>
                      <a:endParaRPr kumimoji="0" lang="nl-NL" sz="2200" b="0" i="0" u="none" strike="noStrike" cap="none" normalizeH="0" baseline="0" dirty="0">
                        <a:ln>
                          <a:noFill/>
                        </a:ln>
                        <a:solidFill>
                          <a:srgbClr val="003768"/>
                        </a:solidFill>
                        <a:effectLst/>
                        <a:latin typeface="Arial" charset="0"/>
                      </a:endParaRPr>
                    </a:p>
                  </a:txBody>
                  <a:tcPr marL="91441" marR="91441"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t" latinLnBrk="0" hangingPunct="1">
                        <a:lnSpc>
                          <a:spcPct val="100000"/>
                        </a:lnSpc>
                        <a:spcBef>
                          <a:spcPct val="20000"/>
                        </a:spcBef>
                        <a:spcAft>
                          <a:spcPct val="0"/>
                        </a:spcAft>
                        <a:buClr>
                          <a:srgbClr val="009EE0"/>
                        </a:buClr>
                        <a:buSzTx/>
                        <a:buFontTx/>
                        <a:buNone/>
                        <a:tabLst/>
                      </a:pPr>
                      <a:r>
                        <a:rPr kumimoji="0" lang="nl-NL" sz="2200" b="0" i="0" u="none" strike="noStrike" cap="none" normalizeH="0" baseline="0" dirty="0">
                          <a:ln>
                            <a:noFill/>
                          </a:ln>
                          <a:solidFill>
                            <a:srgbClr val="003768"/>
                          </a:solidFill>
                          <a:effectLst/>
                          <a:latin typeface="Arial" charset="0"/>
                        </a:rPr>
                        <a:t>1.106</a:t>
                      </a:r>
                    </a:p>
                  </a:txBody>
                  <a:tcPr marL="91441" marR="91441"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7542">
                <a:tc>
                  <a:txBody>
                    <a:bodyPr/>
                    <a:lstStyle/>
                    <a:p>
                      <a:pPr marL="0" marR="0" lvl="0" indent="0" algn="l" defTabSz="914400" rtl="0" eaLnBrk="1" fontAlgn="t" latinLnBrk="0" hangingPunct="1">
                        <a:lnSpc>
                          <a:spcPct val="100000"/>
                        </a:lnSpc>
                        <a:spcBef>
                          <a:spcPct val="20000"/>
                        </a:spcBef>
                        <a:spcAft>
                          <a:spcPct val="0"/>
                        </a:spcAft>
                        <a:buClr>
                          <a:srgbClr val="009EE0"/>
                        </a:buClr>
                        <a:buSzTx/>
                        <a:buFontTx/>
                        <a:buNone/>
                        <a:tabLst/>
                      </a:pPr>
                      <a:endParaRPr kumimoji="0" lang="nl-NL" sz="2200" b="0" i="0" u="none" strike="noStrike" cap="none" normalizeH="0" baseline="0" dirty="0">
                        <a:ln>
                          <a:noFill/>
                        </a:ln>
                        <a:solidFill>
                          <a:srgbClr val="003768"/>
                        </a:solidFill>
                        <a:effectLst/>
                        <a:latin typeface="Arial" charset="0"/>
                      </a:endParaRPr>
                    </a:p>
                  </a:txBody>
                  <a:tcPr marL="91441" marR="91441"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t" latinLnBrk="0" hangingPunct="1">
                        <a:lnSpc>
                          <a:spcPct val="100000"/>
                        </a:lnSpc>
                        <a:spcBef>
                          <a:spcPct val="20000"/>
                        </a:spcBef>
                        <a:spcAft>
                          <a:spcPct val="0"/>
                        </a:spcAft>
                        <a:buClr>
                          <a:srgbClr val="009EE0"/>
                        </a:buClr>
                        <a:buSzTx/>
                        <a:buFontTx/>
                        <a:buNone/>
                        <a:tabLst/>
                      </a:pPr>
                      <a:endParaRPr kumimoji="0" lang="nl-NL" sz="2200" b="0" i="0" u="none" strike="noStrike" cap="none" normalizeH="0" baseline="0" dirty="0">
                        <a:ln>
                          <a:noFill/>
                        </a:ln>
                        <a:solidFill>
                          <a:srgbClr val="003768"/>
                        </a:solidFill>
                        <a:effectLst/>
                        <a:latin typeface="Arial" charset="0"/>
                      </a:endParaRPr>
                    </a:p>
                  </a:txBody>
                  <a:tcPr marL="91441" marR="91441"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7542">
                <a:tc>
                  <a:txBody>
                    <a:bodyPr/>
                    <a:lstStyle/>
                    <a:p>
                      <a:pPr marL="0" marR="0" lvl="0" indent="0" algn="l" defTabSz="914400" rtl="0" eaLnBrk="1" fontAlgn="t" latinLnBrk="0" hangingPunct="1">
                        <a:lnSpc>
                          <a:spcPct val="100000"/>
                        </a:lnSpc>
                        <a:spcBef>
                          <a:spcPct val="20000"/>
                        </a:spcBef>
                        <a:spcAft>
                          <a:spcPct val="0"/>
                        </a:spcAft>
                        <a:buClr>
                          <a:srgbClr val="009EE0"/>
                        </a:buClr>
                        <a:buSzTx/>
                        <a:buFontTx/>
                        <a:buNone/>
                        <a:tabLst/>
                      </a:pPr>
                      <a:r>
                        <a:rPr kumimoji="0" lang="nl-NL" sz="2200" b="1" i="0" u="none" strike="noStrike" cap="none" normalizeH="0" baseline="0" dirty="0">
                          <a:ln>
                            <a:noFill/>
                          </a:ln>
                          <a:solidFill>
                            <a:srgbClr val="003768"/>
                          </a:solidFill>
                          <a:effectLst/>
                          <a:latin typeface="Arial" charset="0"/>
                          <a:cs typeface="Arial" charset="0"/>
                        </a:rPr>
                        <a:t>Totaal heffingen en rechten</a:t>
                      </a:r>
                      <a:endParaRPr kumimoji="0" lang="nl-NL" sz="2200" b="1" i="0" u="none" strike="noStrike" cap="none" normalizeH="0" baseline="0" dirty="0">
                        <a:ln>
                          <a:noFill/>
                        </a:ln>
                        <a:solidFill>
                          <a:srgbClr val="003768"/>
                        </a:solidFill>
                        <a:effectLst/>
                        <a:latin typeface="Arial" charset="0"/>
                      </a:endParaRPr>
                    </a:p>
                  </a:txBody>
                  <a:tcPr marL="91441" marR="91441"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t" latinLnBrk="0" hangingPunct="1">
                        <a:lnSpc>
                          <a:spcPct val="100000"/>
                        </a:lnSpc>
                        <a:spcBef>
                          <a:spcPct val="20000"/>
                        </a:spcBef>
                        <a:spcAft>
                          <a:spcPct val="0"/>
                        </a:spcAft>
                        <a:buClr>
                          <a:srgbClr val="009EE0"/>
                        </a:buClr>
                        <a:buSzTx/>
                        <a:buFontTx/>
                        <a:buNone/>
                        <a:tabLst/>
                      </a:pPr>
                      <a:r>
                        <a:rPr kumimoji="0" lang="nl-NL" sz="2200" b="1" i="0" u="none" strike="noStrike" cap="none" normalizeH="0" baseline="0" dirty="0">
                          <a:ln>
                            <a:noFill/>
                          </a:ln>
                          <a:solidFill>
                            <a:srgbClr val="003768"/>
                          </a:solidFill>
                          <a:effectLst/>
                          <a:latin typeface="Arial" charset="0"/>
                        </a:rPr>
                        <a:t>5.335</a:t>
                      </a:r>
                    </a:p>
                  </a:txBody>
                  <a:tcPr marL="91441" marR="91441"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019126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315F53EF-6216-5BB4-E894-65BFD73D50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2100" y="862013"/>
            <a:ext cx="9067800" cy="5133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3017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A3CB0950-BF98-4B8B-49D5-A60183CB8AE3}"/>
              </a:ext>
            </a:extLst>
          </p:cNvPr>
          <p:cNvSpPr>
            <a:spLocks noGrp="1"/>
          </p:cNvSpPr>
          <p:nvPr>
            <p:ph type="title"/>
          </p:nvPr>
        </p:nvSpPr>
        <p:spPr/>
        <p:txBody>
          <a:bodyPr/>
          <a:lstStyle/>
          <a:p>
            <a:r>
              <a:rPr lang="nl-NL" dirty="0"/>
              <a:t>Méér gemeentebelastingen?</a:t>
            </a:r>
          </a:p>
        </p:txBody>
      </p:sp>
      <p:sp>
        <p:nvSpPr>
          <p:cNvPr id="6" name="Tijdelijke aanduiding voor inhoud 5">
            <a:extLst>
              <a:ext uri="{FF2B5EF4-FFF2-40B4-BE49-F238E27FC236}">
                <a16:creationId xmlns:a16="http://schemas.microsoft.com/office/drawing/2014/main" id="{59D70AA1-29EB-EFCB-726A-A7DB6E74AFB7}"/>
              </a:ext>
            </a:extLst>
          </p:cNvPr>
          <p:cNvSpPr>
            <a:spLocks noGrp="1"/>
          </p:cNvSpPr>
          <p:nvPr>
            <p:ph idx="1"/>
          </p:nvPr>
        </p:nvSpPr>
        <p:spPr/>
        <p:txBody>
          <a:bodyPr/>
          <a:lstStyle/>
          <a:p>
            <a:pPr marL="0" indent="0">
              <a:lnSpc>
                <a:spcPct val="150000"/>
              </a:lnSpc>
              <a:buNone/>
            </a:pPr>
            <a:r>
              <a:rPr lang="nl-NL" b="1" dirty="0"/>
              <a:t>Waarom wel?</a:t>
            </a:r>
          </a:p>
          <a:p>
            <a:pPr>
              <a:lnSpc>
                <a:spcPct val="150000"/>
              </a:lnSpc>
            </a:pPr>
            <a:r>
              <a:rPr lang="nl-NL" dirty="0"/>
              <a:t>Band tussen bepalen en betalen</a:t>
            </a:r>
          </a:p>
          <a:p>
            <a:pPr>
              <a:lnSpc>
                <a:spcPct val="150000"/>
              </a:lnSpc>
            </a:pPr>
            <a:r>
              <a:rPr lang="nl-NL" dirty="0"/>
              <a:t>Meer sturingsmogelijkheden</a:t>
            </a:r>
          </a:p>
          <a:p>
            <a:pPr>
              <a:lnSpc>
                <a:spcPct val="150000"/>
              </a:lnSpc>
            </a:pPr>
            <a:r>
              <a:rPr lang="nl-NL" dirty="0"/>
              <a:t>Opvang verdeelongelijkheden</a:t>
            </a:r>
          </a:p>
          <a:p>
            <a:pPr>
              <a:lnSpc>
                <a:spcPct val="150000"/>
              </a:lnSpc>
            </a:pPr>
            <a:r>
              <a:rPr lang="nl-NL" dirty="0"/>
              <a:t>Stabiele inkomsten</a:t>
            </a:r>
          </a:p>
        </p:txBody>
      </p:sp>
      <p:sp>
        <p:nvSpPr>
          <p:cNvPr id="2" name="Tijdelijke aanduiding voor inhoud 1">
            <a:extLst>
              <a:ext uri="{FF2B5EF4-FFF2-40B4-BE49-F238E27FC236}">
                <a16:creationId xmlns:a16="http://schemas.microsoft.com/office/drawing/2014/main" id="{B76AF246-A185-FB09-D4D2-B2FC90D75FF0}"/>
              </a:ext>
            </a:extLst>
          </p:cNvPr>
          <p:cNvSpPr>
            <a:spLocks noGrp="1"/>
          </p:cNvSpPr>
          <p:nvPr>
            <p:ph idx="10"/>
          </p:nvPr>
        </p:nvSpPr>
        <p:spPr/>
        <p:txBody>
          <a:bodyPr/>
          <a:lstStyle/>
          <a:p>
            <a:pPr marL="0" indent="0">
              <a:lnSpc>
                <a:spcPct val="150000"/>
              </a:lnSpc>
              <a:buNone/>
            </a:pPr>
            <a:r>
              <a:rPr lang="nl-NL" b="1" dirty="0"/>
              <a:t>Waarom niet?</a:t>
            </a:r>
          </a:p>
          <a:p>
            <a:pPr>
              <a:lnSpc>
                <a:spcPct val="150000"/>
              </a:lnSpc>
            </a:pPr>
            <a:r>
              <a:rPr lang="nl-NL" dirty="0"/>
              <a:t>Te veel verschil tussen gemeenten</a:t>
            </a:r>
          </a:p>
          <a:p>
            <a:pPr>
              <a:lnSpc>
                <a:spcPct val="150000"/>
              </a:lnSpc>
            </a:pPr>
            <a:r>
              <a:rPr lang="nl-NL" dirty="0"/>
              <a:t>Weerstand bij burgers/bedrijven</a:t>
            </a:r>
          </a:p>
          <a:p>
            <a:pPr>
              <a:lnSpc>
                <a:spcPct val="150000"/>
              </a:lnSpc>
            </a:pPr>
            <a:r>
              <a:rPr lang="nl-NL" dirty="0"/>
              <a:t>Armoedeval / inkomenseffecten</a:t>
            </a:r>
          </a:p>
          <a:p>
            <a:pPr>
              <a:lnSpc>
                <a:spcPct val="150000"/>
              </a:lnSpc>
            </a:pPr>
            <a:r>
              <a:rPr lang="nl-NL" dirty="0"/>
              <a:t>Uitvoeringslasten</a:t>
            </a:r>
          </a:p>
          <a:p>
            <a:pPr>
              <a:lnSpc>
                <a:spcPct val="150000"/>
              </a:lnSpc>
            </a:pPr>
            <a:r>
              <a:rPr lang="nl-NL" dirty="0"/>
              <a:t>In de praktijk blijft rijk toch sturen</a:t>
            </a:r>
            <a:endParaRPr lang="nl-NL" b="1" dirty="0"/>
          </a:p>
        </p:txBody>
      </p:sp>
    </p:spTree>
    <p:extLst>
      <p:ext uri="{BB962C8B-B14F-4D97-AF65-F5344CB8AC3E}">
        <p14:creationId xmlns:p14="http://schemas.microsoft.com/office/powerpoint/2010/main" val="32119748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inhoud 8">
            <a:extLst>
              <a:ext uri="{FF2B5EF4-FFF2-40B4-BE49-F238E27FC236}">
                <a16:creationId xmlns:a16="http://schemas.microsoft.com/office/drawing/2014/main" id="{1370677D-148E-1651-42D0-981CBCF6707D}"/>
              </a:ext>
            </a:extLst>
          </p:cNvPr>
          <p:cNvSpPr>
            <a:spLocks noGrp="1"/>
          </p:cNvSpPr>
          <p:nvPr>
            <p:ph idx="1"/>
          </p:nvPr>
        </p:nvSpPr>
        <p:spPr>
          <a:xfrm>
            <a:off x="1079400" y="1080000"/>
            <a:ext cx="10033200" cy="5220000"/>
          </a:xfrm>
        </p:spPr>
        <p:txBody>
          <a:bodyPr anchor="ctr"/>
          <a:lstStyle/>
          <a:p>
            <a:pPr marL="0" indent="0" algn="ctr">
              <a:buNone/>
            </a:pPr>
            <a:r>
              <a:rPr lang="nl-NL" sz="4400" b="1" dirty="0">
                <a:solidFill>
                  <a:schemeClr val="bg2"/>
                </a:solidFill>
              </a:rPr>
              <a:t>Nieuwe taken!</a:t>
            </a:r>
          </a:p>
          <a:p>
            <a:pPr marL="0" indent="0" algn="ctr">
              <a:buNone/>
            </a:pPr>
            <a:endParaRPr lang="nl-NL" sz="4400" b="1" dirty="0">
              <a:solidFill>
                <a:schemeClr val="bg2"/>
              </a:solidFill>
            </a:endParaRPr>
          </a:p>
          <a:p>
            <a:pPr marL="0" indent="0" algn="ctr">
              <a:buNone/>
            </a:pPr>
            <a:endParaRPr lang="nl-NL" b="1" dirty="0">
              <a:solidFill>
                <a:schemeClr val="bg2"/>
              </a:solidFill>
            </a:endParaRPr>
          </a:p>
        </p:txBody>
      </p:sp>
    </p:spTree>
    <p:extLst>
      <p:ext uri="{BB962C8B-B14F-4D97-AF65-F5344CB8AC3E}">
        <p14:creationId xmlns:p14="http://schemas.microsoft.com/office/powerpoint/2010/main" val="27465928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ijdelijke aanduiding voor inhoud 5">
            <a:extLst>
              <a:ext uri="{FF2B5EF4-FFF2-40B4-BE49-F238E27FC236}">
                <a16:creationId xmlns:a16="http://schemas.microsoft.com/office/drawing/2014/main" id="{DA258C8B-9A11-B43D-37BB-62C21D18B96E}"/>
              </a:ext>
            </a:extLst>
          </p:cNvPr>
          <p:cNvGraphicFramePr>
            <a:graphicFrameLocks noGrp="1"/>
          </p:cNvGraphicFramePr>
          <p:nvPr>
            <p:ph idx="1"/>
            <p:extLst>
              <p:ext uri="{D42A27DB-BD31-4B8C-83A1-F6EECF244321}">
                <p14:modId xmlns:p14="http://schemas.microsoft.com/office/powerpoint/2010/main" val="2277924694"/>
              </p:ext>
            </p:extLst>
          </p:nvPr>
        </p:nvGraphicFramePr>
        <p:xfrm>
          <a:off x="977296" y="971898"/>
          <a:ext cx="10452704" cy="4554260"/>
        </p:xfrm>
        <a:graphic>
          <a:graphicData uri="http://schemas.openxmlformats.org/drawingml/2006/table">
            <a:tbl>
              <a:tblPr firstRow="1" firstCol="1" bandRow="1">
                <a:tableStyleId>{72833802-FEF1-4C79-8D5D-14CF1EAF98D9}</a:tableStyleId>
              </a:tblPr>
              <a:tblGrid>
                <a:gridCol w="2613176">
                  <a:extLst>
                    <a:ext uri="{9D8B030D-6E8A-4147-A177-3AD203B41FA5}">
                      <a16:colId xmlns:a16="http://schemas.microsoft.com/office/drawing/2014/main" val="2091082840"/>
                    </a:ext>
                  </a:extLst>
                </a:gridCol>
                <a:gridCol w="2613176">
                  <a:extLst>
                    <a:ext uri="{9D8B030D-6E8A-4147-A177-3AD203B41FA5}">
                      <a16:colId xmlns:a16="http://schemas.microsoft.com/office/drawing/2014/main" val="618816993"/>
                    </a:ext>
                  </a:extLst>
                </a:gridCol>
                <a:gridCol w="2498918">
                  <a:extLst>
                    <a:ext uri="{9D8B030D-6E8A-4147-A177-3AD203B41FA5}">
                      <a16:colId xmlns:a16="http://schemas.microsoft.com/office/drawing/2014/main" val="2290225158"/>
                    </a:ext>
                  </a:extLst>
                </a:gridCol>
                <a:gridCol w="2727434">
                  <a:extLst>
                    <a:ext uri="{9D8B030D-6E8A-4147-A177-3AD203B41FA5}">
                      <a16:colId xmlns:a16="http://schemas.microsoft.com/office/drawing/2014/main" val="1243961604"/>
                    </a:ext>
                  </a:extLst>
                </a:gridCol>
              </a:tblGrid>
              <a:tr h="959457">
                <a:tc gridSpan="4">
                  <a:txBody>
                    <a:bodyPr/>
                    <a:lstStyle/>
                    <a:p>
                      <a:pPr algn="ctr">
                        <a:lnSpc>
                          <a:spcPct val="125000"/>
                        </a:lnSpc>
                        <a:spcAft>
                          <a:spcPts val="100"/>
                        </a:spcAft>
                      </a:pPr>
                      <a:endParaRPr lang="nl-NL" sz="1800" i="1" kern="100" dirty="0">
                        <a:effectLst/>
                        <a:latin typeface="+mn-lt"/>
                      </a:endParaRPr>
                    </a:p>
                    <a:p>
                      <a:pPr algn="ctr">
                        <a:lnSpc>
                          <a:spcPct val="125000"/>
                        </a:lnSpc>
                        <a:spcAft>
                          <a:spcPts val="100"/>
                        </a:spcAft>
                      </a:pPr>
                      <a:r>
                        <a:rPr lang="nl-NL" sz="1800" i="1" kern="100" dirty="0">
                          <a:effectLst/>
                          <a:latin typeface="+mn-lt"/>
                        </a:rPr>
                        <a:t>Hoe komen gemeenten aan hun geld?</a:t>
                      </a:r>
                      <a:endParaRPr lang="nl-NL" sz="1800" i="1" kern="100" dirty="0">
                        <a:effectLst/>
                        <a:latin typeface="+mn-lt"/>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hMerge="1">
                  <a:txBody>
                    <a:bodyPr/>
                    <a:lstStyle/>
                    <a:p>
                      <a:pPr algn="ctr">
                        <a:lnSpc>
                          <a:spcPct val="125000"/>
                        </a:lnSpc>
                        <a:spcAft>
                          <a:spcPts val="100"/>
                        </a:spcAft>
                      </a:pPr>
                      <a:endParaRPr lang="nl-NL" sz="1800" i="1" kern="100" dirty="0">
                        <a:effectLst/>
                        <a:latin typeface="Avenir Next LT Pro" panose="020B0504020202020204" pitchFamily="34" charset="0"/>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5878575"/>
                  </a:ext>
                </a:extLst>
              </a:tr>
              <a:tr h="3594803">
                <a:tc>
                  <a:txBody>
                    <a:bodyPr/>
                    <a:lstStyle/>
                    <a:p>
                      <a:pPr algn="l">
                        <a:lnSpc>
                          <a:spcPct val="125000"/>
                        </a:lnSpc>
                        <a:spcAft>
                          <a:spcPts val="100"/>
                        </a:spcAft>
                      </a:pPr>
                      <a:r>
                        <a:rPr lang="nl-NL" sz="1600" b="1" kern="100" dirty="0">
                          <a:effectLst/>
                          <a:latin typeface="+mn-lt"/>
                        </a:rPr>
                        <a:t>Gemeentefonds</a:t>
                      </a:r>
                    </a:p>
                    <a:p>
                      <a:pPr algn="l">
                        <a:lnSpc>
                          <a:spcPct val="125000"/>
                        </a:lnSpc>
                        <a:spcAft>
                          <a:spcPts val="100"/>
                        </a:spcAft>
                      </a:pPr>
                      <a:r>
                        <a:rPr lang="nl-NL" sz="1600" b="0" i="1" kern="100" dirty="0">
                          <a:effectLst/>
                          <a:latin typeface="+mn-lt"/>
                        </a:rPr>
                        <a:t>Vraag: wat is een juiste omvang van het gemeentefonds? </a:t>
                      </a:r>
                      <a:endParaRPr lang="nl-NL" sz="1600" i="0" kern="100" dirty="0">
                        <a:effectLst/>
                        <a:latin typeface="+mn-lt"/>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25000"/>
                        </a:lnSpc>
                        <a:spcAft>
                          <a:spcPts val="100"/>
                        </a:spcAft>
                      </a:pPr>
                      <a:r>
                        <a:rPr lang="nl-NL" sz="1600" b="1" kern="100" dirty="0">
                          <a:effectLst/>
                          <a:latin typeface="+mn-lt"/>
                        </a:rPr>
                        <a:t>Normeringssystematiek</a:t>
                      </a:r>
                      <a:r>
                        <a:rPr lang="nl-NL" sz="1600" kern="100" dirty="0">
                          <a:effectLst/>
                          <a:latin typeface="+mn-lt"/>
                        </a:rPr>
                        <a:t> </a:t>
                      </a:r>
                    </a:p>
                    <a:p>
                      <a:pPr algn="l">
                        <a:lnSpc>
                          <a:spcPct val="125000"/>
                        </a:lnSpc>
                        <a:spcAft>
                          <a:spcPts val="100"/>
                        </a:spcAft>
                      </a:pPr>
                      <a:r>
                        <a:rPr lang="nl-NL" sz="1600" i="1" kern="100" dirty="0">
                          <a:effectLst/>
                          <a:latin typeface="+mn-lt"/>
                        </a:rPr>
                        <a:t>Hoe wordt de bijdrage uit gemeente- en provinciefonds geïndexeerd voor loon-, prijs- én volumeontwikkelingen. </a:t>
                      </a:r>
                    </a:p>
                    <a:p>
                      <a:pPr algn="l">
                        <a:lnSpc>
                          <a:spcPct val="125000"/>
                        </a:lnSpc>
                        <a:spcAft>
                          <a:spcPts val="100"/>
                        </a:spcAft>
                      </a:pPr>
                      <a:endParaRPr lang="nl-NL" sz="1600" i="1" kern="100" dirty="0">
                        <a:effectLst/>
                        <a:latin typeface="+mn-lt"/>
                      </a:endParaRPr>
                    </a:p>
                    <a:p>
                      <a:pPr algn="l">
                        <a:lnSpc>
                          <a:spcPct val="125000"/>
                        </a:lnSpc>
                        <a:spcAft>
                          <a:spcPts val="100"/>
                        </a:spcAft>
                      </a:pPr>
                      <a:endParaRPr lang="nl-NL" sz="1600" i="1" kern="100" dirty="0">
                        <a:effectLst/>
                        <a:latin typeface="+mn-lt"/>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25000"/>
                        </a:lnSpc>
                        <a:spcAft>
                          <a:spcPts val="100"/>
                        </a:spcAft>
                      </a:pPr>
                      <a:r>
                        <a:rPr lang="nl-NL" sz="1600" b="1" i="0" kern="100" dirty="0">
                          <a:effectLst/>
                          <a:latin typeface="+mn-lt"/>
                          <a:ea typeface="Times New Roman" panose="02020603050405020304" pitchFamily="18" charset="0"/>
                          <a:cs typeface="Calibri" panose="020F0502020204030204" pitchFamily="34" charset="0"/>
                        </a:rPr>
                        <a:t>Eigen inkomsten</a:t>
                      </a:r>
                    </a:p>
                    <a:p>
                      <a:pPr algn="l">
                        <a:lnSpc>
                          <a:spcPct val="125000"/>
                        </a:lnSpc>
                        <a:spcAft>
                          <a:spcPts val="100"/>
                        </a:spcAft>
                      </a:pPr>
                      <a:r>
                        <a:rPr lang="nl-NL" sz="1600" b="0" i="1" kern="100" dirty="0">
                          <a:effectLst/>
                          <a:latin typeface="+mn-lt"/>
                          <a:ea typeface="Times New Roman" panose="02020603050405020304" pitchFamily="18" charset="0"/>
                          <a:cs typeface="Calibri" panose="020F0502020204030204" pitchFamily="34" charset="0"/>
                        </a:rPr>
                        <a:t>Wat is het belastinggebied van gemeenten? Op welke andere gebieden kunnen ze eigen inkomsten genereren? </a:t>
                      </a:r>
                    </a:p>
                    <a:p>
                      <a:pPr algn="l">
                        <a:lnSpc>
                          <a:spcPct val="125000"/>
                        </a:lnSpc>
                        <a:spcAft>
                          <a:spcPts val="100"/>
                        </a:spcAft>
                      </a:pPr>
                      <a:endParaRPr lang="nl-NL" sz="1600" b="0" i="1" kern="100" dirty="0">
                        <a:effectLst/>
                        <a:latin typeface="+mn-lt"/>
                        <a:ea typeface="Times New Roman" panose="02020603050405020304" pitchFamily="18" charset="0"/>
                        <a:cs typeface="Calibri" panose="020F0502020204030204" pitchFamily="34" charset="0"/>
                      </a:endParaRPr>
                    </a:p>
                    <a:p>
                      <a:pPr algn="l">
                        <a:lnSpc>
                          <a:spcPct val="125000"/>
                        </a:lnSpc>
                        <a:spcAft>
                          <a:spcPts val="100"/>
                        </a:spcAft>
                      </a:pPr>
                      <a:endParaRPr lang="nl-NL" sz="1600" b="0" i="1" kern="100" dirty="0">
                        <a:effectLst/>
                        <a:latin typeface="+mn-lt"/>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25000"/>
                        </a:lnSpc>
                        <a:spcAft>
                          <a:spcPts val="100"/>
                        </a:spcAft>
                      </a:pPr>
                      <a:r>
                        <a:rPr lang="nl-NL" sz="1600" b="1" kern="100" dirty="0">
                          <a:effectLst/>
                          <a:latin typeface="+mn-lt"/>
                        </a:rPr>
                        <a:t>Nieuwe taken</a:t>
                      </a:r>
                    </a:p>
                    <a:p>
                      <a:pPr algn="l">
                        <a:lnSpc>
                          <a:spcPct val="125000"/>
                        </a:lnSpc>
                        <a:spcAft>
                          <a:spcPts val="100"/>
                        </a:spcAft>
                      </a:pPr>
                      <a:r>
                        <a:rPr lang="nl-NL" sz="1600" i="1" kern="100" dirty="0">
                          <a:effectLst/>
                          <a:latin typeface="+mn-lt"/>
                        </a:rPr>
                        <a:t>Hoe worden de financiële consequenties van nieuwe taken of wijziging van bestaande taken van gemeenten en provincies systematisch in kaart gebracht en van een passend antwoord voorzien? </a:t>
                      </a:r>
                    </a:p>
                    <a:p>
                      <a:pPr algn="l">
                        <a:lnSpc>
                          <a:spcPct val="125000"/>
                        </a:lnSpc>
                        <a:spcAft>
                          <a:spcPts val="100"/>
                        </a:spcAft>
                      </a:pPr>
                      <a:endParaRPr lang="nl-NL" sz="1600" b="0" i="0" kern="100" dirty="0">
                        <a:effectLst/>
                        <a:latin typeface="+mn-lt"/>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905901193"/>
                  </a:ext>
                </a:extLst>
              </a:tr>
            </a:tbl>
          </a:graphicData>
        </a:graphic>
      </p:graphicFrame>
    </p:spTree>
    <p:extLst>
      <p:ext uri="{BB962C8B-B14F-4D97-AF65-F5344CB8AC3E}">
        <p14:creationId xmlns:p14="http://schemas.microsoft.com/office/powerpoint/2010/main" val="24462483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5AFAC9DA-DA4E-D759-447B-EB9FECC5E3E0}"/>
              </a:ext>
            </a:extLst>
          </p:cNvPr>
          <p:cNvSpPr>
            <a:spLocks noGrp="1"/>
          </p:cNvSpPr>
          <p:nvPr>
            <p:ph type="title"/>
          </p:nvPr>
        </p:nvSpPr>
        <p:spPr/>
        <p:txBody>
          <a:bodyPr/>
          <a:lstStyle/>
          <a:p>
            <a:r>
              <a:rPr lang="nl-NL" dirty="0"/>
              <a:t>Artikel 2 Financiële verhoudingswet</a:t>
            </a:r>
          </a:p>
        </p:txBody>
      </p:sp>
      <p:sp>
        <p:nvSpPr>
          <p:cNvPr id="4" name="Tijdelijke aanduiding voor inhoud 3">
            <a:extLst>
              <a:ext uri="{FF2B5EF4-FFF2-40B4-BE49-F238E27FC236}">
                <a16:creationId xmlns:a16="http://schemas.microsoft.com/office/drawing/2014/main" id="{F02615E4-B25E-E0B1-4D08-643CD3FB6A8E}"/>
              </a:ext>
            </a:extLst>
          </p:cNvPr>
          <p:cNvSpPr>
            <a:spLocks noGrp="1"/>
          </p:cNvSpPr>
          <p:nvPr>
            <p:ph idx="1"/>
          </p:nvPr>
        </p:nvSpPr>
        <p:spPr/>
        <p:txBody>
          <a:bodyPr/>
          <a:lstStyle/>
          <a:p>
            <a:pPr marL="457200" indent="-457200" algn="l">
              <a:buFont typeface="+mj-lt"/>
              <a:buAutoNum type="arabicPeriod"/>
            </a:pPr>
            <a:r>
              <a:rPr lang="nl-NL" b="0" i="0" dirty="0">
                <a:solidFill>
                  <a:srgbClr val="333333"/>
                </a:solidFill>
                <a:effectLst/>
                <a:latin typeface="Rijksoverheid Sans"/>
              </a:rPr>
              <a:t>Indien beleidsvoornemens van het Rijk leiden tot een wijziging van de uitoefening van taken of activiteiten door provincies of gemeenten, wordt in een afzonderlijk onderdeel van de bijbehorende toelichting met redenen omkleed en met kwantitatieve gegevens gestaafd, welke de financiële gevolgen van deze wijziging voor de provincies of gemeenten zijn.</a:t>
            </a:r>
          </a:p>
          <a:p>
            <a:pPr marL="457200" indent="-457200" algn="l">
              <a:buFont typeface="+mj-lt"/>
              <a:buAutoNum type="arabicPeriod"/>
            </a:pPr>
            <a:endParaRPr lang="nl-NL" b="0" i="0" dirty="0">
              <a:solidFill>
                <a:srgbClr val="333333"/>
              </a:solidFill>
              <a:effectLst/>
              <a:latin typeface="Rijksoverheid Sans"/>
            </a:endParaRPr>
          </a:p>
          <a:p>
            <a:pPr marL="457200" indent="-457200" algn="l">
              <a:buFont typeface="+mj-lt"/>
              <a:buAutoNum type="arabicPeriod"/>
            </a:pPr>
            <a:r>
              <a:rPr lang="nl-NL" b="0" i="0" dirty="0">
                <a:solidFill>
                  <a:srgbClr val="333333"/>
                </a:solidFill>
                <a:effectLst/>
                <a:latin typeface="Rijksoverheid Sans"/>
              </a:rPr>
              <a:t>In de toelichting wordt tevens aangegeven via welke bekostigingswijze de financiële gevolgen voor de provincies of gemeenten kunnen worden opgevangen.</a:t>
            </a:r>
          </a:p>
          <a:p>
            <a:pPr marL="457200" indent="-457200" algn="l">
              <a:buFont typeface="+mj-lt"/>
              <a:buAutoNum type="arabicPeriod"/>
            </a:pPr>
            <a:endParaRPr lang="nl-NL" b="0" i="0" dirty="0">
              <a:solidFill>
                <a:srgbClr val="333333"/>
              </a:solidFill>
              <a:effectLst/>
              <a:latin typeface="Rijksoverheid Sans"/>
            </a:endParaRPr>
          </a:p>
          <a:p>
            <a:pPr marL="457200" indent="-457200" algn="l">
              <a:buFont typeface="+mj-lt"/>
              <a:buAutoNum type="arabicPeriod"/>
            </a:pPr>
            <a:r>
              <a:rPr lang="nl-NL" b="0" i="0" dirty="0">
                <a:solidFill>
                  <a:srgbClr val="333333"/>
                </a:solidFill>
                <a:effectLst/>
                <a:latin typeface="Rijksoverheid Sans"/>
              </a:rPr>
              <a:t>Over de toepassing van het eerste en tweede lid vindt tijdig overleg plaats met Onze Ministers.</a:t>
            </a:r>
          </a:p>
        </p:txBody>
      </p:sp>
    </p:spTree>
    <p:extLst>
      <p:ext uri="{BB962C8B-B14F-4D97-AF65-F5344CB8AC3E}">
        <p14:creationId xmlns:p14="http://schemas.microsoft.com/office/powerpoint/2010/main" val="21455806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E35B0F09-B71B-1231-247C-5223FA2C9ABB}"/>
              </a:ext>
            </a:extLst>
          </p:cNvPr>
          <p:cNvSpPr>
            <a:spLocks noGrp="1"/>
          </p:cNvSpPr>
          <p:nvPr>
            <p:ph type="title"/>
          </p:nvPr>
        </p:nvSpPr>
        <p:spPr/>
        <p:txBody>
          <a:bodyPr/>
          <a:lstStyle/>
          <a:p>
            <a:r>
              <a:rPr lang="nl-NL" dirty="0"/>
              <a:t>In kaart brengen financiële gevolgen</a:t>
            </a:r>
          </a:p>
        </p:txBody>
      </p:sp>
      <p:sp>
        <p:nvSpPr>
          <p:cNvPr id="6" name="Tijdelijke aanduiding voor inhoud 5">
            <a:extLst>
              <a:ext uri="{FF2B5EF4-FFF2-40B4-BE49-F238E27FC236}">
                <a16:creationId xmlns:a16="http://schemas.microsoft.com/office/drawing/2014/main" id="{217732E9-612F-C727-2A77-29FB9719F533}"/>
              </a:ext>
            </a:extLst>
          </p:cNvPr>
          <p:cNvSpPr>
            <a:spLocks noGrp="1"/>
          </p:cNvSpPr>
          <p:nvPr>
            <p:ph idx="1"/>
          </p:nvPr>
        </p:nvSpPr>
        <p:spPr/>
        <p:txBody>
          <a:bodyPr/>
          <a:lstStyle/>
          <a:p>
            <a:r>
              <a:rPr lang="nl-NL" dirty="0"/>
              <a:t>Wezenlijk onderdeel van nieuw beleid of wetgeving</a:t>
            </a:r>
          </a:p>
          <a:p>
            <a:endParaRPr lang="nl-NL" dirty="0"/>
          </a:p>
          <a:p>
            <a:r>
              <a:rPr lang="nl-NL" dirty="0"/>
              <a:t>Vast onderdeel Memorie van Toelichting</a:t>
            </a:r>
          </a:p>
          <a:p>
            <a:endParaRPr lang="nl-NL" dirty="0"/>
          </a:p>
          <a:p>
            <a:r>
              <a:rPr lang="nl-NL" dirty="0"/>
              <a:t>Raad van State let op betrokkenheid medeoverheden</a:t>
            </a:r>
          </a:p>
          <a:p>
            <a:endParaRPr lang="nl-NL" dirty="0"/>
          </a:p>
          <a:p>
            <a:r>
              <a:rPr lang="nl-NL" dirty="0"/>
              <a:t>Geen vaste vorm voor, wel een proces (</a:t>
            </a:r>
            <a:r>
              <a:rPr lang="nl-NL" i="1" dirty="0"/>
              <a:t>Uitvoerbaarheidstoets Decentrale Overheden of UDO)</a:t>
            </a:r>
          </a:p>
          <a:p>
            <a:endParaRPr lang="nl-NL" i="1" dirty="0"/>
          </a:p>
          <a:p>
            <a:r>
              <a:rPr lang="nl-NL" dirty="0"/>
              <a:t>Vakdepartement is de penvoerder, BZK kijkt mee</a:t>
            </a:r>
          </a:p>
          <a:p>
            <a:endParaRPr lang="nl-NL" dirty="0"/>
          </a:p>
          <a:p>
            <a:r>
              <a:rPr lang="nl-NL" dirty="0"/>
              <a:t>Art. 108 lid 3 Gemeentewet is leidend!</a:t>
            </a:r>
          </a:p>
        </p:txBody>
      </p:sp>
    </p:spTree>
    <p:extLst>
      <p:ext uri="{BB962C8B-B14F-4D97-AF65-F5344CB8AC3E}">
        <p14:creationId xmlns:p14="http://schemas.microsoft.com/office/powerpoint/2010/main" val="1593562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E35B0F09-B71B-1231-247C-5223FA2C9ABB}"/>
              </a:ext>
            </a:extLst>
          </p:cNvPr>
          <p:cNvSpPr>
            <a:spLocks noGrp="1"/>
          </p:cNvSpPr>
          <p:nvPr>
            <p:ph type="title"/>
          </p:nvPr>
        </p:nvSpPr>
        <p:spPr/>
        <p:txBody>
          <a:bodyPr/>
          <a:lstStyle/>
          <a:p>
            <a:r>
              <a:rPr lang="nl-NL" dirty="0"/>
              <a:t>Bekostigingswijze en tijdig overleg</a:t>
            </a:r>
          </a:p>
        </p:txBody>
      </p:sp>
      <p:sp>
        <p:nvSpPr>
          <p:cNvPr id="6" name="Tijdelijke aanduiding voor inhoud 5">
            <a:extLst>
              <a:ext uri="{FF2B5EF4-FFF2-40B4-BE49-F238E27FC236}">
                <a16:creationId xmlns:a16="http://schemas.microsoft.com/office/drawing/2014/main" id="{217732E9-612F-C727-2A77-29FB9719F533}"/>
              </a:ext>
            </a:extLst>
          </p:cNvPr>
          <p:cNvSpPr>
            <a:spLocks noGrp="1"/>
          </p:cNvSpPr>
          <p:nvPr>
            <p:ph idx="1"/>
          </p:nvPr>
        </p:nvSpPr>
        <p:spPr/>
        <p:txBody>
          <a:bodyPr/>
          <a:lstStyle/>
          <a:p>
            <a:r>
              <a:rPr lang="nl-NL" dirty="0"/>
              <a:t>Voorkeursvolgorde:</a:t>
            </a:r>
          </a:p>
          <a:p>
            <a:pPr marL="727075" lvl="1" indent="-457200">
              <a:buFont typeface="+mj-lt"/>
              <a:buAutoNum type="arabicPeriod"/>
            </a:pPr>
            <a:r>
              <a:rPr lang="nl-NL" dirty="0"/>
              <a:t>Belastingen/heffingen (indien passend)</a:t>
            </a:r>
          </a:p>
          <a:p>
            <a:pPr marL="727075" lvl="1" indent="-457200">
              <a:buFont typeface="+mj-lt"/>
              <a:buAutoNum type="arabicPeriod"/>
            </a:pPr>
            <a:r>
              <a:rPr lang="nl-NL" dirty="0"/>
              <a:t>Algemene uitkering</a:t>
            </a:r>
          </a:p>
          <a:p>
            <a:pPr marL="727075" lvl="1" indent="-457200">
              <a:buFont typeface="+mj-lt"/>
              <a:buAutoNum type="arabicPeriod"/>
            </a:pPr>
            <a:r>
              <a:rPr lang="nl-NL" dirty="0" err="1"/>
              <a:t>Decentralisatieuitkering</a:t>
            </a:r>
            <a:endParaRPr lang="nl-NL" dirty="0"/>
          </a:p>
          <a:p>
            <a:pPr marL="727075" lvl="1" indent="-457200">
              <a:buFont typeface="+mj-lt"/>
              <a:buAutoNum type="arabicPeriod"/>
            </a:pPr>
            <a:r>
              <a:rPr lang="nl-NL" dirty="0"/>
              <a:t>Specifieke uitkering</a:t>
            </a:r>
          </a:p>
          <a:p>
            <a:pPr marL="727075" lvl="1" indent="-457200">
              <a:buFont typeface="+mj-lt"/>
              <a:buAutoNum type="arabicPeriod"/>
            </a:pPr>
            <a:endParaRPr lang="nl-NL" dirty="0"/>
          </a:p>
          <a:p>
            <a:r>
              <a:rPr lang="nl-NL" dirty="0"/>
              <a:t>Omvang van het bedrag, wijze van verdelen</a:t>
            </a:r>
          </a:p>
          <a:p>
            <a:endParaRPr lang="nl-NL" dirty="0"/>
          </a:p>
          <a:p>
            <a:r>
              <a:rPr lang="nl-NL" dirty="0"/>
              <a:t>Verplichting om met de fondsbeheerders (in de praktijk: BZK) in overleg te treden</a:t>
            </a:r>
          </a:p>
          <a:p>
            <a:endParaRPr lang="nl-NL" dirty="0"/>
          </a:p>
          <a:p>
            <a:endParaRPr lang="nl-NL" dirty="0"/>
          </a:p>
          <a:p>
            <a:endParaRPr lang="nl-NL" dirty="0"/>
          </a:p>
        </p:txBody>
      </p:sp>
    </p:spTree>
    <p:extLst>
      <p:ext uri="{BB962C8B-B14F-4D97-AF65-F5344CB8AC3E}">
        <p14:creationId xmlns:p14="http://schemas.microsoft.com/office/powerpoint/2010/main" val="17224818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inhoud 8">
            <a:extLst>
              <a:ext uri="{FF2B5EF4-FFF2-40B4-BE49-F238E27FC236}">
                <a16:creationId xmlns:a16="http://schemas.microsoft.com/office/drawing/2014/main" id="{1370677D-148E-1651-42D0-981CBCF6707D}"/>
              </a:ext>
            </a:extLst>
          </p:cNvPr>
          <p:cNvSpPr>
            <a:spLocks noGrp="1"/>
          </p:cNvSpPr>
          <p:nvPr>
            <p:ph idx="1"/>
          </p:nvPr>
        </p:nvSpPr>
        <p:spPr>
          <a:xfrm>
            <a:off x="482600" y="1080000"/>
            <a:ext cx="11226800" cy="5220000"/>
          </a:xfrm>
        </p:spPr>
        <p:txBody>
          <a:bodyPr anchor="ctr"/>
          <a:lstStyle/>
          <a:p>
            <a:pPr marL="0" indent="0" algn="ctr">
              <a:buNone/>
            </a:pPr>
            <a:r>
              <a:rPr lang="nl-NL" sz="4400" b="1" dirty="0">
                <a:solidFill>
                  <a:schemeClr val="bg2"/>
                </a:solidFill>
              </a:rPr>
              <a:t>Waar geven gemeenten hun geld aan uit?</a:t>
            </a:r>
          </a:p>
          <a:p>
            <a:pPr marL="0" indent="0" algn="ctr">
              <a:buNone/>
            </a:pPr>
            <a:endParaRPr lang="nl-NL" sz="4400" b="1" dirty="0">
              <a:solidFill>
                <a:schemeClr val="bg2"/>
              </a:solidFill>
            </a:endParaRPr>
          </a:p>
          <a:p>
            <a:pPr marL="0" indent="0" algn="ctr">
              <a:buNone/>
            </a:pPr>
            <a:endParaRPr lang="nl-NL" b="1" dirty="0">
              <a:solidFill>
                <a:schemeClr val="bg2"/>
              </a:solidFill>
            </a:endParaRPr>
          </a:p>
        </p:txBody>
      </p:sp>
    </p:spTree>
    <p:extLst>
      <p:ext uri="{BB962C8B-B14F-4D97-AF65-F5344CB8AC3E}">
        <p14:creationId xmlns:p14="http://schemas.microsoft.com/office/powerpoint/2010/main" val="783311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inhoud 8">
            <a:extLst>
              <a:ext uri="{FF2B5EF4-FFF2-40B4-BE49-F238E27FC236}">
                <a16:creationId xmlns:a16="http://schemas.microsoft.com/office/drawing/2014/main" id="{1370677D-148E-1651-42D0-981CBCF6707D}"/>
              </a:ext>
            </a:extLst>
          </p:cNvPr>
          <p:cNvSpPr>
            <a:spLocks noGrp="1"/>
          </p:cNvSpPr>
          <p:nvPr>
            <p:ph idx="1"/>
          </p:nvPr>
        </p:nvSpPr>
        <p:spPr>
          <a:xfrm>
            <a:off x="1079400" y="1080000"/>
            <a:ext cx="10033200" cy="5220000"/>
          </a:xfrm>
        </p:spPr>
        <p:txBody>
          <a:bodyPr anchor="ctr"/>
          <a:lstStyle/>
          <a:p>
            <a:pPr marL="0" indent="0" algn="ctr">
              <a:buNone/>
            </a:pPr>
            <a:r>
              <a:rPr lang="nl-NL" sz="4400" b="1" dirty="0">
                <a:solidFill>
                  <a:schemeClr val="bg2"/>
                </a:solidFill>
              </a:rPr>
              <a:t>Het gemeentefonds</a:t>
            </a:r>
          </a:p>
          <a:p>
            <a:pPr marL="0" indent="0" algn="ctr">
              <a:buNone/>
            </a:pPr>
            <a:endParaRPr lang="nl-NL" sz="4400" b="1" dirty="0">
              <a:solidFill>
                <a:schemeClr val="bg2"/>
              </a:solidFill>
            </a:endParaRPr>
          </a:p>
          <a:p>
            <a:pPr marL="0" indent="0" algn="ctr">
              <a:buNone/>
            </a:pPr>
            <a:endParaRPr lang="nl-NL" b="1" dirty="0">
              <a:solidFill>
                <a:schemeClr val="bg2"/>
              </a:solidFill>
            </a:endParaRPr>
          </a:p>
        </p:txBody>
      </p:sp>
    </p:spTree>
    <p:extLst>
      <p:ext uri="{BB962C8B-B14F-4D97-AF65-F5344CB8AC3E}">
        <p14:creationId xmlns:p14="http://schemas.microsoft.com/office/powerpoint/2010/main" val="157818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E629D84D-3309-12E7-FA5D-5250916D5725}"/>
              </a:ext>
            </a:extLst>
          </p:cNvPr>
          <p:cNvSpPr>
            <a:spLocks noGrp="1"/>
          </p:cNvSpPr>
          <p:nvPr>
            <p:ph type="title"/>
          </p:nvPr>
        </p:nvSpPr>
        <p:spPr/>
        <p:txBody>
          <a:bodyPr/>
          <a:lstStyle/>
          <a:p>
            <a:r>
              <a:rPr lang="nl-NL" dirty="0"/>
              <a:t>Waar geven gemeenten hun geld aan uit?</a:t>
            </a:r>
          </a:p>
        </p:txBody>
      </p:sp>
      <p:sp>
        <p:nvSpPr>
          <p:cNvPr id="4" name="Tijdelijke aanduiding voor inhoud 3">
            <a:extLst>
              <a:ext uri="{FF2B5EF4-FFF2-40B4-BE49-F238E27FC236}">
                <a16:creationId xmlns:a16="http://schemas.microsoft.com/office/drawing/2014/main" id="{E6501564-0097-BB07-C804-AC9EA44F9B0C}"/>
              </a:ext>
            </a:extLst>
          </p:cNvPr>
          <p:cNvSpPr>
            <a:spLocks noGrp="1"/>
          </p:cNvSpPr>
          <p:nvPr>
            <p:ph idx="1"/>
          </p:nvPr>
        </p:nvSpPr>
        <p:spPr/>
        <p:txBody>
          <a:bodyPr/>
          <a:lstStyle/>
          <a:p>
            <a:r>
              <a:rPr lang="nl-NL" dirty="0"/>
              <a:t>IV3: informatie voor derden</a:t>
            </a:r>
          </a:p>
          <a:p>
            <a:endParaRPr lang="nl-NL" dirty="0"/>
          </a:p>
          <a:p>
            <a:r>
              <a:rPr lang="nl-NL" dirty="0"/>
              <a:t>Taakvelden: clusters van uitgaven</a:t>
            </a:r>
          </a:p>
          <a:p>
            <a:endParaRPr lang="nl-NL" dirty="0"/>
          </a:p>
          <a:p>
            <a:r>
              <a:rPr lang="nl-NL" dirty="0"/>
              <a:t>Gemeenten zelf verantwoordelijk voor invullen en aanleveren…</a:t>
            </a:r>
          </a:p>
          <a:p>
            <a:endParaRPr lang="nl-NL" dirty="0"/>
          </a:p>
          <a:p>
            <a:r>
              <a:rPr lang="nl-NL" dirty="0"/>
              <a:t>…dus niet altijd meteen te gebruiken</a:t>
            </a:r>
          </a:p>
          <a:p>
            <a:endParaRPr lang="nl-NL" dirty="0"/>
          </a:p>
          <a:p>
            <a:r>
              <a:rPr lang="nl-NL" dirty="0"/>
              <a:t>Publicatie op CBS.nl, findo.nl</a:t>
            </a:r>
          </a:p>
        </p:txBody>
      </p:sp>
    </p:spTree>
    <p:extLst>
      <p:ext uri="{BB962C8B-B14F-4D97-AF65-F5344CB8AC3E}">
        <p14:creationId xmlns:p14="http://schemas.microsoft.com/office/powerpoint/2010/main" val="24357687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0E110101-EC54-A88E-C914-031163D2E954}"/>
              </a:ext>
            </a:extLst>
          </p:cNvPr>
          <p:cNvSpPr>
            <a:spLocks noGrp="1"/>
          </p:cNvSpPr>
          <p:nvPr>
            <p:ph type="title"/>
          </p:nvPr>
        </p:nvSpPr>
        <p:spPr/>
        <p:txBody>
          <a:bodyPr/>
          <a:lstStyle/>
          <a:p>
            <a:r>
              <a:rPr lang="nl-NL" dirty="0"/>
              <a:t>Begrote uitgaven (2024 t.o.v. 2023)</a:t>
            </a:r>
          </a:p>
        </p:txBody>
      </p:sp>
      <p:sp>
        <p:nvSpPr>
          <p:cNvPr id="9" name="Tijdelijke aanduiding voor inhoud 8">
            <a:extLst>
              <a:ext uri="{FF2B5EF4-FFF2-40B4-BE49-F238E27FC236}">
                <a16:creationId xmlns:a16="http://schemas.microsoft.com/office/drawing/2014/main" id="{B1EC88F4-F37A-133A-E5C1-30C7CF7512CB}"/>
              </a:ext>
            </a:extLst>
          </p:cNvPr>
          <p:cNvSpPr>
            <a:spLocks noGrp="1"/>
          </p:cNvSpPr>
          <p:nvPr>
            <p:ph idx="1"/>
          </p:nvPr>
        </p:nvSpPr>
        <p:spPr/>
        <p:txBody>
          <a:bodyPr/>
          <a:lstStyle/>
          <a:p>
            <a:r>
              <a:rPr lang="nl-NL" dirty="0"/>
              <a:t>Totaal 2024: €74,7 </a:t>
            </a:r>
            <a:r>
              <a:rPr lang="nl-NL" dirty="0" err="1"/>
              <a:t>mld</a:t>
            </a:r>
            <a:endParaRPr lang="nl-NL" dirty="0"/>
          </a:p>
          <a:p>
            <a:r>
              <a:rPr lang="nl-NL" dirty="0"/>
              <a:t>Totaal 2023: €68,3 </a:t>
            </a:r>
            <a:r>
              <a:rPr lang="nl-NL" dirty="0" err="1"/>
              <a:t>mld</a:t>
            </a:r>
            <a:endParaRPr lang="nl-NL" dirty="0"/>
          </a:p>
          <a:p>
            <a:endParaRPr lang="nl-NL" dirty="0"/>
          </a:p>
          <a:p>
            <a:r>
              <a:rPr lang="nl-NL" dirty="0"/>
              <a:t>Sociaal domein: 41%</a:t>
            </a:r>
          </a:p>
          <a:p>
            <a:r>
              <a:rPr lang="nl-NL" dirty="0"/>
              <a:t>Bestuur/ondersteuning: 17%</a:t>
            </a:r>
          </a:p>
          <a:p>
            <a:r>
              <a:rPr lang="nl-NL" dirty="0"/>
              <a:t>Fysiek: 16%?</a:t>
            </a:r>
          </a:p>
        </p:txBody>
      </p:sp>
      <p:pic>
        <p:nvPicPr>
          <p:cNvPr id="11" name="Afbeelding 10">
            <a:extLst>
              <a:ext uri="{FF2B5EF4-FFF2-40B4-BE49-F238E27FC236}">
                <a16:creationId xmlns:a16="http://schemas.microsoft.com/office/drawing/2014/main" id="{FEDC8B91-86EF-6551-5CF2-CE59ECA2C52F}"/>
              </a:ext>
            </a:extLst>
          </p:cNvPr>
          <p:cNvPicPr>
            <a:picLocks noChangeAspect="1"/>
          </p:cNvPicPr>
          <p:nvPr/>
        </p:nvPicPr>
        <p:blipFill>
          <a:blip r:embed="rId2"/>
          <a:stretch>
            <a:fillRect/>
          </a:stretch>
        </p:blipFill>
        <p:spPr>
          <a:xfrm>
            <a:off x="5339255" y="1490762"/>
            <a:ext cx="6852745" cy="5367238"/>
          </a:xfrm>
          <a:prstGeom prst="rect">
            <a:avLst/>
          </a:prstGeom>
        </p:spPr>
      </p:pic>
    </p:spTree>
    <p:extLst>
      <p:ext uri="{BB962C8B-B14F-4D97-AF65-F5344CB8AC3E}">
        <p14:creationId xmlns:p14="http://schemas.microsoft.com/office/powerpoint/2010/main" val="27321776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inhoud 8">
            <a:extLst>
              <a:ext uri="{FF2B5EF4-FFF2-40B4-BE49-F238E27FC236}">
                <a16:creationId xmlns:a16="http://schemas.microsoft.com/office/drawing/2014/main" id="{1370677D-148E-1651-42D0-981CBCF6707D}"/>
              </a:ext>
            </a:extLst>
          </p:cNvPr>
          <p:cNvSpPr>
            <a:spLocks noGrp="1"/>
          </p:cNvSpPr>
          <p:nvPr>
            <p:ph idx="1"/>
          </p:nvPr>
        </p:nvSpPr>
        <p:spPr>
          <a:xfrm>
            <a:off x="1079400" y="1080000"/>
            <a:ext cx="10033200" cy="5220000"/>
          </a:xfrm>
        </p:spPr>
        <p:txBody>
          <a:bodyPr anchor="ctr"/>
          <a:lstStyle/>
          <a:p>
            <a:pPr marL="0" indent="0" algn="ctr">
              <a:buNone/>
            </a:pPr>
            <a:r>
              <a:rPr lang="nl-NL" sz="4400" b="1" dirty="0">
                <a:solidFill>
                  <a:schemeClr val="bg2"/>
                </a:solidFill>
              </a:rPr>
              <a:t>Actualiteit</a:t>
            </a:r>
          </a:p>
          <a:p>
            <a:pPr marL="0" indent="0" algn="ctr">
              <a:buNone/>
            </a:pPr>
            <a:endParaRPr lang="nl-NL" sz="4400" b="1" dirty="0">
              <a:solidFill>
                <a:schemeClr val="bg2"/>
              </a:solidFill>
            </a:endParaRPr>
          </a:p>
          <a:p>
            <a:pPr marL="0" indent="0" algn="ctr">
              <a:buNone/>
            </a:pPr>
            <a:endParaRPr lang="nl-NL" b="1" dirty="0">
              <a:solidFill>
                <a:schemeClr val="bg2"/>
              </a:solidFill>
            </a:endParaRPr>
          </a:p>
        </p:txBody>
      </p:sp>
    </p:spTree>
    <p:extLst>
      <p:ext uri="{BB962C8B-B14F-4D97-AF65-F5344CB8AC3E}">
        <p14:creationId xmlns:p14="http://schemas.microsoft.com/office/powerpoint/2010/main" val="9298004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05AF5731-C13A-AD09-F626-F318F0AB20FF}"/>
              </a:ext>
            </a:extLst>
          </p:cNvPr>
          <p:cNvSpPr>
            <a:spLocks noGrp="1"/>
          </p:cNvSpPr>
          <p:nvPr>
            <p:ph type="title"/>
          </p:nvPr>
        </p:nvSpPr>
        <p:spPr/>
        <p:txBody>
          <a:bodyPr/>
          <a:lstStyle/>
          <a:p>
            <a:r>
              <a:rPr lang="nl-NL" dirty="0"/>
              <a:t>Het Ravijn: de oorzaak</a:t>
            </a:r>
          </a:p>
        </p:txBody>
      </p:sp>
      <p:sp>
        <p:nvSpPr>
          <p:cNvPr id="6" name="Tijdelijke aanduiding voor inhoud 5">
            <a:extLst>
              <a:ext uri="{FF2B5EF4-FFF2-40B4-BE49-F238E27FC236}">
                <a16:creationId xmlns:a16="http://schemas.microsoft.com/office/drawing/2014/main" id="{89553C3E-1B6E-A91D-3EF1-2F0C4A8563D1}"/>
              </a:ext>
            </a:extLst>
          </p:cNvPr>
          <p:cNvSpPr>
            <a:spLocks noGrp="1"/>
          </p:cNvSpPr>
          <p:nvPr>
            <p:ph idx="1"/>
          </p:nvPr>
        </p:nvSpPr>
        <p:spPr/>
        <p:txBody>
          <a:bodyPr/>
          <a:lstStyle/>
          <a:p>
            <a:endParaRPr lang="nl-NL" sz="2800" dirty="0"/>
          </a:p>
          <a:p>
            <a:r>
              <a:rPr lang="nl-NL" sz="2800" dirty="0"/>
              <a:t>In het coalitieakkoord Rutte 4 (december 2021) staat:</a:t>
            </a:r>
            <a:endParaRPr lang="nl-NL" sz="2800" i="1" dirty="0"/>
          </a:p>
          <a:p>
            <a:pPr marL="541337" lvl="2" indent="0">
              <a:buNone/>
            </a:pPr>
            <a:endParaRPr lang="nl-NL" sz="2400" i="1" dirty="0"/>
          </a:p>
          <a:p>
            <a:pPr marL="541337" lvl="2" indent="0">
              <a:buNone/>
            </a:pPr>
            <a:r>
              <a:rPr lang="nl-NL" sz="2400" i="1" dirty="0"/>
              <a:t>Om een stabielere financiering voor de medeoverheden te realiseren en hun autonomie te vergroten, wordt in de komende jaren een nieuwe financieringssystematiek voor de periode na 2025 uitgewerkt, waarbij de mogelijkheid voor een groter eigen belastinggebied wordt betrokken.</a:t>
            </a:r>
          </a:p>
          <a:p>
            <a:endParaRPr lang="nl-NL" sz="2800" i="1" dirty="0"/>
          </a:p>
          <a:p>
            <a:r>
              <a:rPr lang="nl-NL" sz="2800" dirty="0"/>
              <a:t>Financiële vertaling (in de Startnota Rutte 4): ‘het ravijn’</a:t>
            </a:r>
            <a:endParaRPr lang="nl-NL" sz="2800" dirty="0">
              <a:latin typeface="Bloody Terror" panose="02000500000000000000" pitchFamily="2" charset="0"/>
            </a:endParaRPr>
          </a:p>
          <a:p>
            <a:endParaRPr lang="nl-NL" sz="2800" dirty="0"/>
          </a:p>
          <a:p>
            <a:endParaRPr lang="nl-NL" dirty="0"/>
          </a:p>
        </p:txBody>
      </p:sp>
    </p:spTree>
    <p:extLst>
      <p:ext uri="{BB962C8B-B14F-4D97-AF65-F5344CB8AC3E}">
        <p14:creationId xmlns:p14="http://schemas.microsoft.com/office/powerpoint/2010/main" val="20843575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F5E83BEF-837E-3540-7B51-202C5F3B62E0}"/>
              </a:ext>
            </a:extLst>
          </p:cNvPr>
          <p:cNvSpPr>
            <a:spLocks noGrp="1"/>
          </p:cNvSpPr>
          <p:nvPr>
            <p:ph type="title"/>
          </p:nvPr>
        </p:nvSpPr>
        <p:spPr/>
        <p:txBody>
          <a:bodyPr/>
          <a:lstStyle/>
          <a:p>
            <a:r>
              <a:rPr lang="nl-NL" dirty="0"/>
              <a:t>Het Ravijn: stand mei 2023</a:t>
            </a:r>
          </a:p>
        </p:txBody>
      </p:sp>
      <p:pic>
        <p:nvPicPr>
          <p:cNvPr id="2" name="Afbeelding 1">
            <a:extLst>
              <a:ext uri="{FF2B5EF4-FFF2-40B4-BE49-F238E27FC236}">
                <a16:creationId xmlns:a16="http://schemas.microsoft.com/office/drawing/2014/main" id="{3885B6BF-D3EA-D322-D00A-53860261057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84157" y="1724026"/>
            <a:ext cx="9223686" cy="4475398"/>
          </a:xfrm>
          <a:prstGeom prst="rect">
            <a:avLst/>
          </a:prstGeom>
          <a:noFill/>
        </p:spPr>
      </p:pic>
    </p:spTree>
    <p:extLst>
      <p:ext uri="{BB962C8B-B14F-4D97-AF65-F5344CB8AC3E}">
        <p14:creationId xmlns:p14="http://schemas.microsoft.com/office/powerpoint/2010/main" val="25257179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87EEEB33-C99D-B994-2213-B18272F3D398}"/>
              </a:ext>
            </a:extLst>
          </p:cNvPr>
          <p:cNvSpPr>
            <a:spLocks noGrp="1"/>
          </p:cNvSpPr>
          <p:nvPr>
            <p:ph type="title"/>
          </p:nvPr>
        </p:nvSpPr>
        <p:spPr/>
        <p:txBody>
          <a:bodyPr/>
          <a:lstStyle/>
          <a:p>
            <a:r>
              <a:rPr lang="nl-NL" dirty="0"/>
              <a:t>2024: het Ravijn bestaat nog (maar is wel kleiner)</a:t>
            </a:r>
          </a:p>
        </p:txBody>
      </p:sp>
      <p:sp>
        <p:nvSpPr>
          <p:cNvPr id="6" name="Tijdelijke aanduiding voor inhoud 5">
            <a:extLst>
              <a:ext uri="{FF2B5EF4-FFF2-40B4-BE49-F238E27FC236}">
                <a16:creationId xmlns:a16="http://schemas.microsoft.com/office/drawing/2014/main" id="{ABBB4D7D-F854-230B-39EB-F0A22DACF516}"/>
              </a:ext>
            </a:extLst>
          </p:cNvPr>
          <p:cNvSpPr>
            <a:spLocks noGrp="1"/>
          </p:cNvSpPr>
          <p:nvPr>
            <p:ph idx="1"/>
          </p:nvPr>
        </p:nvSpPr>
        <p:spPr/>
        <p:txBody>
          <a:bodyPr/>
          <a:lstStyle/>
          <a:p>
            <a:endParaRPr lang="nl-NL" dirty="0"/>
          </a:p>
          <a:p>
            <a:endParaRPr lang="nl-NL" dirty="0"/>
          </a:p>
          <a:p>
            <a:endParaRPr lang="nl-NL" dirty="0"/>
          </a:p>
          <a:p>
            <a:endParaRPr lang="nl-NL" dirty="0"/>
          </a:p>
          <a:p>
            <a:endParaRPr lang="nl-NL" dirty="0"/>
          </a:p>
          <a:p>
            <a:endParaRPr lang="nl-NL" dirty="0"/>
          </a:p>
          <a:p>
            <a:endParaRPr lang="nl-NL" dirty="0"/>
          </a:p>
          <a:p>
            <a:pPr marL="0" indent="0">
              <a:buNone/>
            </a:pPr>
            <a:endParaRPr lang="nl-NL" dirty="0"/>
          </a:p>
          <a:p>
            <a:pPr marL="0" indent="0">
              <a:buNone/>
            </a:pPr>
            <a:r>
              <a:rPr lang="nl-NL" i="1" dirty="0"/>
              <a:t>Bron: antwoorden op feitelijke vragen Voorjaarsnota 31 mei 2024</a:t>
            </a:r>
          </a:p>
          <a:p>
            <a:endParaRPr lang="nl-NL" dirty="0"/>
          </a:p>
          <a:p>
            <a:endParaRPr lang="nl-NL" dirty="0"/>
          </a:p>
        </p:txBody>
      </p:sp>
      <p:pic>
        <p:nvPicPr>
          <p:cNvPr id="10" name="Afbeelding 9">
            <a:extLst>
              <a:ext uri="{FF2B5EF4-FFF2-40B4-BE49-F238E27FC236}">
                <a16:creationId xmlns:a16="http://schemas.microsoft.com/office/drawing/2014/main" id="{B5F4B38C-7AE0-3DC2-14C5-5F805E7C5EF3}"/>
              </a:ext>
            </a:extLst>
          </p:cNvPr>
          <p:cNvPicPr>
            <a:picLocks noChangeAspect="1"/>
          </p:cNvPicPr>
          <p:nvPr/>
        </p:nvPicPr>
        <p:blipFill>
          <a:blip r:embed="rId2"/>
          <a:stretch>
            <a:fillRect/>
          </a:stretch>
        </p:blipFill>
        <p:spPr>
          <a:xfrm>
            <a:off x="509587" y="1800000"/>
            <a:ext cx="11172825" cy="3029030"/>
          </a:xfrm>
          <a:prstGeom prst="rect">
            <a:avLst/>
          </a:prstGeom>
        </p:spPr>
      </p:pic>
    </p:spTree>
    <p:extLst>
      <p:ext uri="{BB962C8B-B14F-4D97-AF65-F5344CB8AC3E}">
        <p14:creationId xmlns:p14="http://schemas.microsoft.com/office/powerpoint/2010/main" val="35187215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0A3ABED1-C939-2046-6D6B-03F256EB2CDD}"/>
              </a:ext>
            </a:extLst>
          </p:cNvPr>
          <p:cNvSpPr>
            <a:spLocks noGrp="1"/>
          </p:cNvSpPr>
          <p:nvPr>
            <p:ph type="title"/>
          </p:nvPr>
        </p:nvSpPr>
        <p:spPr/>
        <p:txBody>
          <a:bodyPr/>
          <a:lstStyle/>
          <a:p>
            <a:r>
              <a:rPr lang="nl-NL" dirty="0"/>
              <a:t>Maar waarom dan elk jaar overschotten?</a:t>
            </a:r>
          </a:p>
        </p:txBody>
      </p:sp>
      <p:sp>
        <p:nvSpPr>
          <p:cNvPr id="6" name="Tijdelijke aanduiding voor inhoud 5">
            <a:extLst>
              <a:ext uri="{FF2B5EF4-FFF2-40B4-BE49-F238E27FC236}">
                <a16:creationId xmlns:a16="http://schemas.microsoft.com/office/drawing/2014/main" id="{94DA9D00-B0F1-564C-5845-6ED2F3714295}"/>
              </a:ext>
            </a:extLst>
          </p:cNvPr>
          <p:cNvSpPr>
            <a:spLocks noGrp="1"/>
          </p:cNvSpPr>
          <p:nvPr>
            <p:ph idx="1"/>
          </p:nvPr>
        </p:nvSpPr>
        <p:spPr/>
        <p:txBody>
          <a:bodyPr/>
          <a:lstStyle/>
          <a:p>
            <a:r>
              <a:rPr lang="nl-NL" dirty="0"/>
              <a:t>Gemeenten moeten een sluitende begroting opstellen (en mogen dus geen tekort begroten) </a:t>
            </a:r>
            <a:r>
              <a:rPr lang="nl-NL" dirty="0">
                <a:sym typeface="Wingdings" panose="05000000000000000000" pitchFamily="2" charset="2"/>
              </a:rPr>
              <a:t> elke meevaller levert een overschot op.</a:t>
            </a:r>
            <a:br>
              <a:rPr lang="nl-NL" dirty="0">
                <a:sym typeface="Wingdings" panose="05000000000000000000" pitchFamily="2" charset="2"/>
              </a:rPr>
            </a:br>
            <a:r>
              <a:rPr lang="nl-NL" i="1" dirty="0">
                <a:sym typeface="Wingdings" panose="05000000000000000000" pitchFamily="2" charset="2"/>
              </a:rPr>
              <a:t>Vergelijk het rijk: die mogen wel een tekort begroten </a:t>
            </a:r>
            <a:r>
              <a:rPr lang="nl-NL" dirty="0">
                <a:sym typeface="Wingdings" panose="05000000000000000000" pitchFamily="2" charset="2"/>
              </a:rPr>
              <a:t> </a:t>
            </a:r>
            <a:r>
              <a:rPr lang="nl-NL" i="1" dirty="0">
                <a:sym typeface="Wingdings" panose="05000000000000000000" pitchFamily="2" charset="2"/>
              </a:rPr>
              <a:t>elke meevaller levert dan een kleiner tekort op.</a:t>
            </a:r>
          </a:p>
          <a:p>
            <a:endParaRPr lang="nl-NL" i="1" dirty="0">
              <a:sym typeface="Wingdings" panose="05000000000000000000" pitchFamily="2" charset="2"/>
            </a:endParaRPr>
          </a:p>
          <a:p>
            <a:r>
              <a:rPr lang="nl-NL" dirty="0">
                <a:sym typeface="Wingdings" panose="05000000000000000000" pitchFamily="2" charset="2"/>
              </a:rPr>
              <a:t>Trend: steeds vaker (grote) bedragen op een (heel) laat moment vanuit het rijk naar gemeenten.</a:t>
            </a:r>
          </a:p>
          <a:p>
            <a:endParaRPr lang="nl-NL" dirty="0">
              <a:sym typeface="Wingdings" panose="05000000000000000000" pitchFamily="2" charset="2"/>
            </a:endParaRPr>
          </a:p>
          <a:p>
            <a:r>
              <a:rPr lang="nl-NL" dirty="0">
                <a:sym typeface="Wingdings" panose="05000000000000000000" pitchFamily="2" charset="2"/>
              </a:rPr>
              <a:t>Reserves van gemeenten hebben een bestemming!</a:t>
            </a:r>
          </a:p>
          <a:p>
            <a:endParaRPr lang="nl-NL" dirty="0">
              <a:sym typeface="Wingdings" panose="05000000000000000000" pitchFamily="2" charset="2"/>
            </a:endParaRPr>
          </a:p>
          <a:p>
            <a:r>
              <a:rPr lang="nl-NL" dirty="0">
                <a:sym typeface="Wingdings" panose="05000000000000000000" pitchFamily="2" charset="2"/>
              </a:rPr>
              <a:t>Middelen zijn nodig om te kunnen investeren (zonder te lenen)</a:t>
            </a:r>
          </a:p>
          <a:p>
            <a:endParaRPr lang="nl-NL" i="1" dirty="0">
              <a:sym typeface="Wingdings" panose="05000000000000000000" pitchFamily="2" charset="2"/>
            </a:endParaRPr>
          </a:p>
          <a:p>
            <a:endParaRPr lang="nl-NL" i="1" dirty="0"/>
          </a:p>
        </p:txBody>
      </p:sp>
    </p:spTree>
    <p:extLst>
      <p:ext uri="{BB962C8B-B14F-4D97-AF65-F5344CB8AC3E}">
        <p14:creationId xmlns:p14="http://schemas.microsoft.com/office/powerpoint/2010/main" val="21516650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87EEEB33-C99D-B994-2213-B18272F3D398}"/>
              </a:ext>
            </a:extLst>
          </p:cNvPr>
          <p:cNvSpPr>
            <a:spLocks noGrp="1"/>
          </p:cNvSpPr>
          <p:nvPr>
            <p:ph type="title"/>
          </p:nvPr>
        </p:nvSpPr>
        <p:spPr/>
        <p:txBody>
          <a:bodyPr/>
          <a:lstStyle/>
          <a:p>
            <a:r>
              <a:rPr lang="nl-NL" dirty="0"/>
              <a:t>De </a:t>
            </a:r>
            <a:r>
              <a:rPr lang="nl-NL" dirty="0" err="1"/>
              <a:t>Spuks</a:t>
            </a:r>
            <a:r>
              <a:rPr lang="nl-NL" dirty="0"/>
              <a:t>: wat is het probleem?</a:t>
            </a:r>
          </a:p>
        </p:txBody>
      </p:sp>
      <p:sp>
        <p:nvSpPr>
          <p:cNvPr id="6" name="Tijdelijke aanduiding voor inhoud 5">
            <a:extLst>
              <a:ext uri="{FF2B5EF4-FFF2-40B4-BE49-F238E27FC236}">
                <a16:creationId xmlns:a16="http://schemas.microsoft.com/office/drawing/2014/main" id="{ABBB4D7D-F854-230B-39EB-F0A22DACF516}"/>
              </a:ext>
            </a:extLst>
          </p:cNvPr>
          <p:cNvSpPr>
            <a:spLocks noGrp="1"/>
          </p:cNvSpPr>
          <p:nvPr>
            <p:ph idx="1"/>
          </p:nvPr>
        </p:nvSpPr>
        <p:spPr>
          <a:xfrm>
            <a:off x="1079500" y="1800225"/>
            <a:ext cx="3318281" cy="4500563"/>
          </a:xfrm>
        </p:spPr>
        <p:txBody>
          <a:bodyPr/>
          <a:lstStyle/>
          <a:p>
            <a:r>
              <a:rPr lang="nl-NL" dirty="0"/>
              <a:t>Administratieve lasten</a:t>
            </a:r>
          </a:p>
          <a:p>
            <a:endParaRPr lang="nl-NL" dirty="0"/>
          </a:p>
          <a:p>
            <a:r>
              <a:rPr lang="nl-NL" dirty="0"/>
              <a:t>Geen beleidsvrijheid</a:t>
            </a:r>
          </a:p>
          <a:p>
            <a:endParaRPr lang="nl-NL" dirty="0"/>
          </a:p>
          <a:p>
            <a:r>
              <a:rPr lang="nl-NL" dirty="0"/>
              <a:t>Niet (altijd) efficiënt</a:t>
            </a:r>
          </a:p>
          <a:p>
            <a:endParaRPr lang="nl-NL" dirty="0"/>
          </a:p>
          <a:p>
            <a:r>
              <a:rPr lang="nl-NL" dirty="0"/>
              <a:t>Gestold wantrouwen?</a:t>
            </a:r>
          </a:p>
          <a:p>
            <a:endParaRPr lang="nl-NL" dirty="0"/>
          </a:p>
          <a:p>
            <a:endParaRPr lang="nl-NL" dirty="0"/>
          </a:p>
        </p:txBody>
      </p:sp>
      <p:pic>
        <p:nvPicPr>
          <p:cNvPr id="3" name="Afbeelding 2">
            <a:extLst>
              <a:ext uri="{FF2B5EF4-FFF2-40B4-BE49-F238E27FC236}">
                <a16:creationId xmlns:a16="http://schemas.microsoft.com/office/drawing/2014/main" id="{81E04E8A-DB58-0D49-5B77-A469CD80DBE2}"/>
              </a:ext>
            </a:extLst>
          </p:cNvPr>
          <p:cNvPicPr>
            <a:picLocks noChangeAspect="1"/>
          </p:cNvPicPr>
          <p:nvPr/>
        </p:nvPicPr>
        <p:blipFill>
          <a:blip r:embed="rId2"/>
          <a:stretch>
            <a:fillRect/>
          </a:stretch>
        </p:blipFill>
        <p:spPr>
          <a:xfrm>
            <a:off x="4397781" y="1738313"/>
            <a:ext cx="7458075" cy="4562475"/>
          </a:xfrm>
          <a:prstGeom prst="rect">
            <a:avLst/>
          </a:prstGeom>
        </p:spPr>
      </p:pic>
    </p:spTree>
    <p:extLst>
      <p:ext uri="{BB962C8B-B14F-4D97-AF65-F5344CB8AC3E}">
        <p14:creationId xmlns:p14="http://schemas.microsoft.com/office/powerpoint/2010/main" val="21505851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87EEEB33-C99D-B994-2213-B18272F3D398}"/>
              </a:ext>
            </a:extLst>
          </p:cNvPr>
          <p:cNvSpPr>
            <a:spLocks noGrp="1"/>
          </p:cNvSpPr>
          <p:nvPr>
            <p:ph type="title"/>
          </p:nvPr>
        </p:nvSpPr>
        <p:spPr/>
        <p:txBody>
          <a:bodyPr/>
          <a:lstStyle/>
          <a:p>
            <a:r>
              <a:rPr lang="nl-NL" dirty="0"/>
              <a:t>De </a:t>
            </a:r>
            <a:r>
              <a:rPr lang="nl-NL" dirty="0" err="1"/>
              <a:t>Spuks</a:t>
            </a:r>
            <a:r>
              <a:rPr lang="nl-NL" dirty="0"/>
              <a:t>: wat gaan we er aan doen?</a:t>
            </a:r>
          </a:p>
        </p:txBody>
      </p:sp>
      <p:sp>
        <p:nvSpPr>
          <p:cNvPr id="6" name="Tijdelijke aanduiding voor inhoud 5">
            <a:extLst>
              <a:ext uri="{FF2B5EF4-FFF2-40B4-BE49-F238E27FC236}">
                <a16:creationId xmlns:a16="http://schemas.microsoft.com/office/drawing/2014/main" id="{ABBB4D7D-F854-230B-39EB-F0A22DACF516}"/>
              </a:ext>
            </a:extLst>
          </p:cNvPr>
          <p:cNvSpPr>
            <a:spLocks noGrp="1"/>
          </p:cNvSpPr>
          <p:nvPr>
            <p:ph idx="1"/>
          </p:nvPr>
        </p:nvSpPr>
        <p:spPr/>
        <p:txBody>
          <a:bodyPr/>
          <a:lstStyle/>
          <a:p>
            <a:r>
              <a:rPr lang="nl-NL" dirty="0"/>
              <a:t>Bij Voorjaarsnota 2024 al ‘stofkam’ afgesproken</a:t>
            </a:r>
          </a:p>
          <a:p>
            <a:endParaRPr lang="nl-NL" dirty="0"/>
          </a:p>
          <a:p>
            <a:r>
              <a:rPr lang="nl-NL" dirty="0"/>
              <a:t>Hoofdlijnenakkoord: we schrappen ze allemaal! (en besparen €638 </a:t>
            </a:r>
            <a:r>
              <a:rPr lang="nl-NL" dirty="0" err="1"/>
              <a:t>mln</a:t>
            </a:r>
            <a:r>
              <a:rPr lang="nl-NL" dirty="0"/>
              <a:t>)</a:t>
            </a:r>
          </a:p>
          <a:p>
            <a:endParaRPr lang="nl-NL" dirty="0"/>
          </a:p>
          <a:p>
            <a:r>
              <a:rPr lang="nl-NL" dirty="0"/>
              <a:t>Startbrief Financiën: we laten Oekraïne, Groningen en toeslagen buiten beschouwing (en besparen €438 </a:t>
            </a:r>
            <a:r>
              <a:rPr lang="nl-NL" dirty="0" err="1"/>
              <a:t>mln</a:t>
            </a:r>
            <a:r>
              <a:rPr lang="nl-NL" dirty="0"/>
              <a:t>)</a:t>
            </a:r>
          </a:p>
          <a:p>
            <a:endParaRPr lang="nl-NL" dirty="0"/>
          </a:p>
          <a:p>
            <a:r>
              <a:rPr lang="nl-NL" dirty="0"/>
              <a:t>Besparing omgeslagen op departementale begrotingen (en dus niet op het gemeentefonds!)</a:t>
            </a:r>
          </a:p>
          <a:p>
            <a:endParaRPr lang="nl-NL" dirty="0"/>
          </a:p>
          <a:p>
            <a:r>
              <a:rPr lang="nl-NL" dirty="0"/>
              <a:t>In regeerprogramma een afwegingskader omzetting </a:t>
            </a:r>
            <a:r>
              <a:rPr lang="nl-NL" dirty="0" err="1"/>
              <a:t>Spuks</a:t>
            </a:r>
            <a:endParaRPr lang="nl-NL" dirty="0"/>
          </a:p>
        </p:txBody>
      </p:sp>
    </p:spTree>
    <p:extLst>
      <p:ext uri="{BB962C8B-B14F-4D97-AF65-F5344CB8AC3E}">
        <p14:creationId xmlns:p14="http://schemas.microsoft.com/office/powerpoint/2010/main" val="20959879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87EEEB33-C99D-B994-2213-B18272F3D398}"/>
              </a:ext>
            </a:extLst>
          </p:cNvPr>
          <p:cNvSpPr>
            <a:spLocks noGrp="1"/>
          </p:cNvSpPr>
          <p:nvPr>
            <p:ph type="title"/>
          </p:nvPr>
        </p:nvSpPr>
        <p:spPr/>
        <p:txBody>
          <a:bodyPr/>
          <a:lstStyle/>
          <a:p>
            <a:r>
              <a:rPr lang="nl-NL" dirty="0" err="1"/>
              <a:t>Spuks</a:t>
            </a:r>
            <a:r>
              <a:rPr lang="nl-NL" dirty="0"/>
              <a:t>: wat kunnen we nog meer doen?</a:t>
            </a:r>
          </a:p>
        </p:txBody>
      </p:sp>
      <p:sp>
        <p:nvSpPr>
          <p:cNvPr id="6" name="Tijdelijke aanduiding voor inhoud 5">
            <a:extLst>
              <a:ext uri="{FF2B5EF4-FFF2-40B4-BE49-F238E27FC236}">
                <a16:creationId xmlns:a16="http://schemas.microsoft.com/office/drawing/2014/main" id="{ABBB4D7D-F854-230B-39EB-F0A22DACF516}"/>
              </a:ext>
            </a:extLst>
          </p:cNvPr>
          <p:cNvSpPr>
            <a:spLocks noGrp="1"/>
          </p:cNvSpPr>
          <p:nvPr>
            <p:ph idx="1"/>
          </p:nvPr>
        </p:nvSpPr>
        <p:spPr/>
        <p:txBody>
          <a:bodyPr/>
          <a:lstStyle/>
          <a:p>
            <a:r>
              <a:rPr lang="nl-NL" dirty="0"/>
              <a:t>Wetsvoorstel herziening Financiële verhoudingswet zo snel mogelijk in procedure brengen: introductie </a:t>
            </a:r>
            <a:r>
              <a:rPr lang="nl-NL" i="1" dirty="0"/>
              <a:t>Bijzondere Fondsuitkering.</a:t>
            </a:r>
          </a:p>
          <a:p>
            <a:endParaRPr lang="nl-NL" i="1" dirty="0"/>
          </a:p>
          <a:p>
            <a:r>
              <a:rPr lang="nl-NL" dirty="0"/>
              <a:t>Drempelbedrag invoeren voor accountantscontrole/SISA-verantwoording</a:t>
            </a:r>
          </a:p>
          <a:p>
            <a:endParaRPr lang="nl-NL" dirty="0"/>
          </a:p>
          <a:p>
            <a:r>
              <a:rPr lang="nl-NL" dirty="0"/>
              <a:t>Voorkeursvolgorde in ere herstellen: Algemene Uitkering, Bijzondere Fondsuitkering/</a:t>
            </a:r>
            <a:r>
              <a:rPr lang="nl-NL" dirty="0" err="1"/>
              <a:t>Decentralisatieuitkering</a:t>
            </a:r>
            <a:r>
              <a:rPr lang="nl-NL" dirty="0"/>
              <a:t>, Specifieke Uitkering</a:t>
            </a:r>
          </a:p>
          <a:p>
            <a:endParaRPr lang="nl-NL" dirty="0"/>
          </a:p>
          <a:p>
            <a:r>
              <a:rPr lang="nl-NL" dirty="0"/>
              <a:t>Strengere rol BZK bij ‘toestaan’ </a:t>
            </a:r>
            <a:r>
              <a:rPr lang="nl-NL" dirty="0" err="1"/>
              <a:t>spuks</a:t>
            </a:r>
            <a:endParaRPr lang="nl-NL" dirty="0"/>
          </a:p>
          <a:p>
            <a:endParaRPr lang="nl-NL" dirty="0"/>
          </a:p>
          <a:p>
            <a:r>
              <a:rPr lang="nl-NL" dirty="0"/>
              <a:t>‘Reset’ bij departementen (en gemeenten)?</a:t>
            </a:r>
          </a:p>
        </p:txBody>
      </p:sp>
    </p:spTree>
    <p:extLst>
      <p:ext uri="{BB962C8B-B14F-4D97-AF65-F5344CB8AC3E}">
        <p14:creationId xmlns:p14="http://schemas.microsoft.com/office/powerpoint/2010/main" val="4262943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ijdelijke aanduiding voor inhoud 5">
            <a:extLst>
              <a:ext uri="{FF2B5EF4-FFF2-40B4-BE49-F238E27FC236}">
                <a16:creationId xmlns:a16="http://schemas.microsoft.com/office/drawing/2014/main" id="{DA258C8B-9A11-B43D-37BB-62C21D18B96E}"/>
              </a:ext>
            </a:extLst>
          </p:cNvPr>
          <p:cNvGraphicFramePr>
            <a:graphicFrameLocks noGrp="1"/>
          </p:cNvGraphicFramePr>
          <p:nvPr>
            <p:ph idx="1"/>
            <p:extLst>
              <p:ext uri="{D42A27DB-BD31-4B8C-83A1-F6EECF244321}">
                <p14:modId xmlns:p14="http://schemas.microsoft.com/office/powerpoint/2010/main" val="1495815446"/>
              </p:ext>
            </p:extLst>
          </p:nvPr>
        </p:nvGraphicFramePr>
        <p:xfrm>
          <a:off x="977296" y="971898"/>
          <a:ext cx="10452704" cy="4554260"/>
        </p:xfrm>
        <a:graphic>
          <a:graphicData uri="http://schemas.openxmlformats.org/drawingml/2006/table">
            <a:tbl>
              <a:tblPr firstRow="1" firstCol="1" bandRow="1">
                <a:tableStyleId>{72833802-FEF1-4C79-8D5D-14CF1EAF98D9}</a:tableStyleId>
              </a:tblPr>
              <a:tblGrid>
                <a:gridCol w="2613176">
                  <a:extLst>
                    <a:ext uri="{9D8B030D-6E8A-4147-A177-3AD203B41FA5}">
                      <a16:colId xmlns:a16="http://schemas.microsoft.com/office/drawing/2014/main" val="2091082840"/>
                    </a:ext>
                  </a:extLst>
                </a:gridCol>
                <a:gridCol w="2613176">
                  <a:extLst>
                    <a:ext uri="{9D8B030D-6E8A-4147-A177-3AD203B41FA5}">
                      <a16:colId xmlns:a16="http://schemas.microsoft.com/office/drawing/2014/main" val="618816993"/>
                    </a:ext>
                  </a:extLst>
                </a:gridCol>
                <a:gridCol w="2498918">
                  <a:extLst>
                    <a:ext uri="{9D8B030D-6E8A-4147-A177-3AD203B41FA5}">
                      <a16:colId xmlns:a16="http://schemas.microsoft.com/office/drawing/2014/main" val="2290225158"/>
                    </a:ext>
                  </a:extLst>
                </a:gridCol>
                <a:gridCol w="2727434">
                  <a:extLst>
                    <a:ext uri="{9D8B030D-6E8A-4147-A177-3AD203B41FA5}">
                      <a16:colId xmlns:a16="http://schemas.microsoft.com/office/drawing/2014/main" val="1243961604"/>
                    </a:ext>
                  </a:extLst>
                </a:gridCol>
              </a:tblGrid>
              <a:tr h="959457">
                <a:tc gridSpan="4">
                  <a:txBody>
                    <a:bodyPr/>
                    <a:lstStyle/>
                    <a:p>
                      <a:pPr algn="ctr">
                        <a:lnSpc>
                          <a:spcPct val="125000"/>
                        </a:lnSpc>
                        <a:spcAft>
                          <a:spcPts val="100"/>
                        </a:spcAft>
                      </a:pPr>
                      <a:endParaRPr lang="nl-NL" sz="1800" i="1" kern="100" dirty="0">
                        <a:effectLst/>
                        <a:latin typeface="+mn-lt"/>
                      </a:endParaRPr>
                    </a:p>
                    <a:p>
                      <a:pPr algn="ctr">
                        <a:lnSpc>
                          <a:spcPct val="125000"/>
                        </a:lnSpc>
                        <a:spcAft>
                          <a:spcPts val="100"/>
                        </a:spcAft>
                      </a:pPr>
                      <a:r>
                        <a:rPr lang="nl-NL" sz="1800" i="1" kern="100" dirty="0">
                          <a:effectLst/>
                          <a:latin typeface="+mn-lt"/>
                        </a:rPr>
                        <a:t>Hoe komen gemeenten aan hun geld?</a:t>
                      </a:r>
                      <a:endParaRPr lang="nl-NL" sz="1800" i="1" kern="100" dirty="0">
                        <a:effectLst/>
                        <a:latin typeface="+mn-lt"/>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hMerge="1">
                  <a:txBody>
                    <a:bodyPr/>
                    <a:lstStyle/>
                    <a:p>
                      <a:pPr algn="ctr">
                        <a:lnSpc>
                          <a:spcPct val="125000"/>
                        </a:lnSpc>
                        <a:spcAft>
                          <a:spcPts val="100"/>
                        </a:spcAft>
                      </a:pPr>
                      <a:endParaRPr lang="nl-NL" sz="1800" i="1" kern="100" dirty="0">
                        <a:effectLst/>
                        <a:latin typeface="Avenir Next LT Pro" panose="020B0504020202020204" pitchFamily="34" charset="0"/>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5878575"/>
                  </a:ext>
                </a:extLst>
              </a:tr>
              <a:tr h="3594803">
                <a:tc>
                  <a:txBody>
                    <a:bodyPr/>
                    <a:lstStyle/>
                    <a:p>
                      <a:pPr algn="l">
                        <a:lnSpc>
                          <a:spcPct val="125000"/>
                        </a:lnSpc>
                        <a:spcAft>
                          <a:spcPts val="100"/>
                        </a:spcAft>
                      </a:pPr>
                      <a:r>
                        <a:rPr lang="nl-NL" sz="1600" b="1" kern="100" dirty="0">
                          <a:effectLst/>
                          <a:latin typeface="+mn-lt"/>
                        </a:rPr>
                        <a:t>Gemeentefonds</a:t>
                      </a:r>
                    </a:p>
                    <a:p>
                      <a:pPr algn="l">
                        <a:lnSpc>
                          <a:spcPct val="125000"/>
                        </a:lnSpc>
                        <a:spcAft>
                          <a:spcPts val="100"/>
                        </a:spcAft>
                      </a:pPr>
                      <a:r>
                        <a:rPr lang="nl-NL" sz="1600" b="0" i="1" kern="100" dirty="0">
                          <a:effectLst/>
                          <a:latin typeface="+mn-lt"/>
                        </a:rPr>
                        <a:t>Vraag: wat is een juiste omvang van het gemeentefonds? </a:t>
                      </a:r>
                      <a:endParaRPr lang="nl-NL" sz="1600" i="0" kern="100" dirty="0">
                        <a:effectLst/>
                        <a:latin typeface="+mn-lt"/>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l">
                        <a:lnSpc>
                          <a:spcPct val="125000"/>
                        </a:lnSpc>
                        <a:spcAft>
                          <a:spcPts val="100"/>
                        </a:spcAft>
                      </a:pPr>
                      <a:r>
                        <a:rPr lang="nl-NL" sz="1600" b="1" kern="100" dirty="0">
                          <a:effectLst/>
                          <a:latin typeface="+mn-lt"/>
                        </a:rPr>
                        <a:t>Normeringssystematiek</a:t>
                      </a:r>
                      <a:r>
                        <a:rPr lang="nl-NL" sz="1600" kern="100" dirty="0">
                          <a:effectLst/>
                          <a:latin typeface="+mn-lt"/>
                        </a:rPr>
                        <a:t> </a:t>
                      </a:r>
                    </a:p>
                    <a:p>
                      <a:pPr algn="l">
                        <a:lnSpc>
                          <a:spcPct val="125000"/>
                        </a:lnSpc>
                        <a:spcAft>
                          <a:spcPts val="100"/>
                        </a:spcAft>
                      </a:pPr>
                      <a:r>
                        <a:rPr lang="nl-NL" sz="1600" i="1" kern="100" dirty="0">
                          <a:effectLst/>
                          <a:latin typeface="+mn-lt"/>
                        </a:rPr>
                        <a:t>Hoe wordt de bijdrage uit gemeente- en provinciefonds geïndexeerd voor loon-, prijs- én volumeontwikkelingen. </a:t>
                      </a:r>
                    </a:p>
                    <a:p>
                      <a:pPr algn="l">
                        <a:lnSpc>
                          <a:spcPct val="125000"/>
                        </a:lnSpc>
                        <a:spcAft>
                          <a:spcPts val="100"/>
                        </a:spcAft>
                      </a:pPr>
                      <a:endParaRPr lang="nl-NL" sz="1600" i="1" kern="100" dirty="0">
                        <a:effectLst/>
                        <a:latin typeface="+mn-lt"/>
                      </a:endParaRPr>
                    </a:p>
                    <a:p>
                      <a:pPr algn="l">
                        <a:lnSpc>
                          <a:spcPct val="125000"/>
                        </a:lnSpc>
                        <a:spcAft>
                          <a:spcPts val="100"/>
                        </a:spcAft>
                      </a:pPr>
                      <a:endParaRPr lang="nl-NL" sz="1600" i="1" kern="100" dirty="0">
                        <a:effectLst/>
                        <a:latin typeface="+mn-lt"/>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25000"/>
                        </a:lnSpc>
                        <a:spcAft>
                          <a:spcPts val="100"/>
                        </a:spcAft>
                      </a:pPr>
                      <a:r>
                        <a:rPr lang="nl-NL" sz="1600" b="1" i="0" kern="100" dirty="0">
                          <a:effectLst/>
                          <a:latin typeface="+mn-lt"/>
                          <a:ea typeface="Times New Roman" panose="02020603050405020304" pitchFamily="18" charset="0"/>
                          <a:cs typeface="Calibri" panose="020F0502020204030204" pitchFamily="34" charset="0"/>
                        </a:rPr>
                        <a:t>Eigen inkomsten</a:t>
                      </a:r>
                    </a:p>
                    <a:p>
                      <a:pPr algn="l">
                        <a:lnSpc>
                          <a:spcPct val="125000"/>
                        </a:lnSpc>
                        <a:spcAft>
                          <a:spcPts val="100"/>
                        </a:spcAft>
                      </a:pPr>
                      <a:r>
                        <a:rPr lang="nl-NL" sz="1600" b="0" i="1" kern="100" dirty="0">
                          <a:effectLst/>
                          <a:latin typeface="+mn-lt"/>
                          <a:ea typeface="Times New Roman" panose="02020603050405020304" pitchFamily="18" charset="0"/>
                          <a:cs typeface="Calibri" panose="020F0502020204030204" pitchFamily="34" charset="0"/>
                        </a:rPr>
                        <a:t>Wat is het belastinggebied van gemeenten? Op welke andere gebieden kunnen ze eigen inkomsten genereren? </a:t>
                      </a:r>
                    </a:p>
                    <a:p>
                      <a:pPr algn="l">
                        <a:lnSpc>
                          <a:spcPct val="125000"/>
                        </a:lnSpc>
                        <a:spcAft>
                          <a:spcPts val="100"/>
                        </a:spcAft>
                      </a:pPr>
                      <a:endParaRPr lang="nl-NL" sz="1600" b="0" i="1" kern="100" dirty="0">
                        <a:effectLst/>
                        <a:latin typeface="+mn-lt"/>
                        <a:ea typeface="Times New Roman" panose="02020603050405020304" pitchFamily="18" charset="0"/>
                        <a:cs typeface="Calibri" panose="020F0502020204030204" pitchFamily="34" charset="0"/>
                      </a:endParaRPr>
                    </a:p>
                    <a:p>
                      <a:pPr algn="l">
                        <a:lnSpc>
                          <a:spcPct val="125000"/>
                        </a:lnSpc>
                        <a:spcAft>
                          <a:spcPts val="100"/>
                        </a:spcAft>
                      </a:pPr>
                      <a:endParaRPr lang="nl-NL" sz="1600" b="0" i="1" kern="100" dirty="0">
                        <a:effectLst/>
                        <a:latin typeface="+mn-lt"/>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25000"/>
                        </a:lnSpc>
                        <a:spcAft>
                          <a:spcPts val="100"/>
                        </a:spcAft>
                      </a:pPr>
                      <a:r>
                        <a:rPr lang="nl-NL" sz="1600" b="1" kern="100" dirty="0">
                          <a:effectLst/>
                          <a:latin typeface="+mn-lt"/>
                        </a:rPr>
                        <a:t>Nieuwe taken</a:t>
                      </a:r>
                    </a:p>
                    <a:p>
                      <a:pPr algn="l">
                        <a:lnSpc>
                          <a:spcPct val="125000"/>
                        </a:lnSpc>
                        <a:spcAft>
                          <a:spcPts val="100"/>
                        </a:spcAft>
                      </a:pPr>
                      <a:r>
                        <a:rPr lang="nl-NL" sz="1600" i="1" kern="100" dirty="0">
                          <a:effectLst/>
                          <a:latin typeface="+mn-lt"/>
                        </a:rPr>
                        <a:t>Hoe worden de financiële consequenties van nieuwe taken of wijziging van bestaande taken van gemeenten en provincies systematisch in kaart gebracht en van een passend antwoord voorzien? </a:t>
                      </a:r>
                    </a:p>
                    <a:p>
                      <a:pPr algn="l">
                        <a:lnSpc>
                          <a:spcPct val="125000"/>
                        </a:lnSpc>
                        <a:spcAft>
                          <a:spcPts val="100"/>
                        </a:spcAft>
                      </a:pPr>
                      <a:endParaRPr lang="nl-NL" sz="1600" b="0" i="0" kern="100" dirty="0">
                        <a:effectLst/>
                        <a:latin typeface="+mn-lt"/>
                        <a:ea typeface="Times New Roman" panose="02020603050405020304" pitchFamily="18" charset="0"/>
                        <a:cs typeface="Calibri" panose="020F0502020204030204" pitchFamily="34" charset="0"/>
                      </a:endParaRPr>
                    </a:p>
                  </a:txBody>
                  <a:tcPr marL="71755" marR="717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5901193"/>
                  </a:ext>
                </a:extLst>
              </a:tr>
            </a:tbl>
          </a:graphicData>
        </a:graphic>
      </p:graphicFrame>
    </p:spTree>
    <p:extLst>
      <p:ext uri="{BB962C8B-B14F-4D97-AF65-F5344CB8AC3E}">
        <p14:creationId xmlns:p14="http://schemas.microsoft.com/office/powerpoint/2010/main" val="21689756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7BEE9F3E-C771-BAB3-2EC8-32A6F5241444}"/>
              </a:ext>
            </a:extLst>
          </p:cNvPr>
          <p:cNvSpPr>
            <a:spLocks noGrp="1"/>
          </p:cNvSpPr>
          <p:nvPr>
            <p:ph type="title"/>
          </p:nvPr>
        </p:nvSpPr>
        <p:spPr/>
        <p:txBody>
          <a:bodyPr/>
          <a:lstStyle/>
          <a:p>
            <a:r>
              <a:rPr lang="nl-NL" dirty="0"/>
              <a:t>Meer weten?	</a:t>
            </a:r>
          </a:p>
        </p:txBody>
      </p:sp>
      <p:sp>
        <p:nvSpPr>
          <p:cNvPr id="6" name="Tijdelijke aanduiding voor inhoud 5">
            <a:extLst>
              <a:ext uri="{FF2B5EF4-FFF2-40B4-BE49-F238E27FC236}">
                <a16:creationId xmlns:a16="http://schemas.microsoft.com/office/drawing/2014/main" id="{530485C1-049A-1ED3-9C45-B2F0045A4949}"/>
              </a:ext>
            </a:extLst>
          </p:cNvPr>
          <p:cNvSpPr>
            <a:spLocks noGrp="1"/>
          </p:cNvSpPr>
          <p:nvPr>
            <p:ph idx="1"/>
          </p:nvPr>
        </p:nvSpPr>
        <p:spPr/>
        <p:txBody>
          <a:bodyPr/>
          <a:lstStyle/>
          <a:p>
            <a:r>
              <a:rPr lang="nl-NL" dirty="0"/>
              <a:t>VNG Raadgevers (VNG.nl)</a:t>
            </a:r>
          </a:p>
          <a:p>
            <a:endParaRPr lang="nl-NL" dirty="0"/>
          </a:p>
          <a:p>
            <a:r>
              <a:rPr lang="nl-NL" dirty="0" err="1"/>
              <a:t>Dinsdagwebinar</a:t>
            </a:r>
            <a:r>
              <a:rPr lang="nl-NL" dirty="0"/>
              <a:t> gemeentefinanciën (aanmelden via VNG.nl)</a:t>
            </a:r>
          </a:p>
          <a:p>
            <a:endParaRPr lang="nl-NL" dirty="0"/>
          </a:p>
          <a:p>
            <a:r>
              <a:rPr lang="nl-NL" dirty="0"/>
              <a:t>Ledenbrieven Miljoenennota en Voorjaarsnota</a:t>
            </a:r>
          </a:p>
          <a:p>
            <a:endParaRPr lang="nl-NL" dirty="0"/>
          </a:p>
          <a:p>
            <a:r>
              <a:rPr lang="nl-NL" dirty="0"/>
              <a:t>Of gewoon mailen naar </a:t>
            </a:r>
            <a:r>
              <a:rPr lang="nl-NL"/>
              <a:t>KCC@vng.nl</a:t>
            </a:r>
          </a:p>
        </p:txBody>
      </p:sp>
    </p:spTree>
    <p:extLst>
      <p:ext uri="{BB962C8B-B14F-4D97-AF65-F5344CB8AC3E}">
        <p14:creationId xmlns:p14="http://schemas.microsoft.com/office/powerpoint/2010/main" val="1086849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D488C55A-E081-D200-BBCB-98D66C0E69B4}"/>
              </a:ext>
            </a:extLst>
          </p:cNvPr>
          <p:cNvSpPr>
            <a:spLocks noGrp="1"/>
          </p:cNvSpPr>
          <p:nvPr>
            <p:ph type="title"/>
          </p:nvPr>
        </p:nvSpPr>
        <p:spPr/>
        <p:txBody>
          <a:bodyPr/>
          <a:lstStyle/>
          <a:p>
            <a:r>
              <a:rPr lang="nl-NL" dirty="0"/>
              <a:t>Inkomsten van gemeenten (begroting 2023)</a:t>
            </a:r>
          </a:p>
        </p:txBody>
      </p:sp>
      <p:graphicFrame>
        <p:nvGraphicFramePr>
          <p:cNvPr id="5" name="Tijdelijke aanduiding voor inhoud 4">
            <a:extLst>
              <a:ext uri="{FF2B5EF4-FFF2-40B4-BE49-F238E27FC236}">
                <a16:creationId xmlns:a16="http://schemas.microsoft.com/office/drawing/2014/main" id="{E5F77B8B-926D-0B6F-FF63-D1936DC3C119}"/>
              </a:ext>
            </a:extLst>
          </p:cNvPr>
          <p:cNvGraphicFramePr>
            <a:graphicFrameLocks noGrp="1"/>
          </p:cNvGraphicFramePr>
          <p:nvPr>
            <p:ph idx="1"/>
            <p:extLst>
              <p:ext uri="{D42A27DB-BD31-4B8C-83A1-F6EECF244321}">
                <p14:modId xmlns:p14="http://schemas.microsoft.com/office/powerpoint/2010/main" val="2881236438"/>
              </p:ext>
            </p:extLst>
          </p:nvPr>
        </p:nvGraphicFramePr>
        <p:xfrm>
          <a:off x="1079500" y="1800225"/>
          <a:ext cx="10033000" cy="4500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49763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AE88D2A4-8204-6805-5118-6960938CE675}"/>
              </a:ext>
            </a:extLst>
          </p:cNvPr>
          <p:cNvSpPr>
            <a:spLocks noGrp="1"/>
          </p:cNvSpPr>
          <p:nvPr>
            <p:ph type="title"/>
          </p:nvPr>
        </p:nvSpPr>
        <p:spPr/>
        <p:txBody>
          <a:bodyPr/>
          <a:lstStyle/>
          <a:p>
            <a:r>
              <a:rPr lang="nl-NL" dirty="0"/>
              <a:t>Gemeentefonds: verschillende soorten uitkeringen</a:t>
            </a:r>
          </a:p>
        </p:txBody>
      </p:sp>
      <p:sp>
        <p:nvSpPr>
          <p:cNvPr id="6" name="Tijdelijke aanduiding voor inhoud 5">
            <a:extLst>
              <a:ext uri="{FF2B5EF4-FFF2-40B4-BE49-F238E27FC236}">
                <a16:creationId xmlns:a16="http://schemas.microsoft.com/office/drawing/2014/main" id="{27C046DF-D7C1-1B64-F200-E439E27F700D}"/>
              </a:ext>
            </a:extLst>
          </p:cNvPr>
          <p:cNvSpPr>
            <a:spLocks noGrp="1"/>
          </p:cNvSpPr>
          <p:nvPr>
            <p:ph idx="1"/>
          </p:nvPr>
        </p:nvSpPr>
        <p:spPr/>
        <p:txBody>
          <a:bodyPr/>
          <a:lstStyle/>
          <a:p>
            <a:r>
              <a:rPr lang="nl-NL" dirty="0"/>
              <a:t>Algemene uitkering</a:t>
            </a:r>
          </a:p>
          <a:p>
            <a:endParaRPr lang="nl-NL" dirty="0"/>
          </a:p>
          <a:p>
            <a:r>
              <a:rPr lang="nl-NL" dirty="0" err="1"/>
              <a:t>Decentralisatieuitkering</a:t>
            </a:r>
            <a:endParaRPr lang="nl-NL" dirty="0"/>
          </a:p>
          <a:p>
            <a:endParaRPr lang="nl-NL" dirty="0"/>
          </a:p>
          <a:p>
            <a:r>
              <a:rPr lang="nl-NL" dirty="0" err="1"/>
              <a:t>Integratieuitkering</a:t>
            </a:r>
            <a:endParaRPr lang="nl-NL" dirty="0"/>
          </a:p>
          <a:p>
            <a:endParaRPr lang="nl-NL" dirty="0"/>
          </a:p>
          <a:p>
            <a:r>
              <a:rPr lang="nl-NL" dirty="0"/>
              <a:t>Verzameluitkering</a:t>
            </a:r>
          </a:p>
          <a:p>
            <a:endParaRPr lang="nl-NL" dirty="0"/>
          </a:p>
          <a:p>
            <a:r>
              <a:rPr lang="nl-NL" dirty="0"/>
              <a:t>Aanvullende uitkering</a:t>
            </a:r>
          </a:p>
          <a:p>
            <a:endParaRPr lang="nl-NL" dirty="0"/>
          </a:p>
          <a:p>
            <a:r>
              <a:rPr lang="nl-NL" dirty="0"/>
              <a:t>(Specifieke uitkering)</a:t>
            </a:r>
          </a:p>
        </p:txBody>
      </p:sp>
    </p:spTree>
    <p:extLst>
      <p:ext uri="{BB962C8B-B14F-4D97-AF65-F5344CB8AC3E}">
        <p14:creationId xmlns:p14="http://schemas.microsoft.com/office/powerpoint/2010/main" val="2300061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AE88D2A4-8204-6805-5118-6960938CE675}"/>
              </a:ext>
            </a:extLst>
          </p:cNvPr>
          <p:cNvSpPr>
            <a:spLocks noGrp="1"/>
          </p:cNvSpPr>
          <p:nvPr>
            <p:ph type="title"/>
          </p:nvPr>
        </p:nvSpPr>
        <p:spPr/>
        <p:txBody>
          <a:bodyPr/>
          <a:lstStyle/>
          <a:p>
            <a:r>
              <a:rPr lang="nl-NL" dirty="0"/>
              <a:t>Gemeentefonds: verschillende soorten uitkeringen</a:t>
            </a:r>
          </a:p>
        </p:txBody>
      </p:sp>
      <p:sp>
        <p:nvSpPr>
          <p:cNvPr id="6" name="Tijdelijke aanduiding voor inhoud 5">
            <a:extLst>
              <a:ext uri="{FF2B5EF4-FFF2-40B4-BE49-F238E27FC236}">
                <a16:creationId xmlns:a16="http://schemas.microsoft.com/office/drawing/2014/main" id="{27C046DF-D7C1-1B64-F200-E439E27F700D}"/>
              </a:ext>
            </a:extLst>
          </p:cNvPr>
          <p:cNvSpPr>
            <a:spLocks noGrp="1"/>
          </p:cNvSpPr>
          <p:nvPr>
            <p:ph idx="1"/>
          </p:nvPr>
        </p:nvSpPr>
        <p:spPr/>
        <p:txBody>
          <a:bodyPr/>
          <a:lstStyle/>
          <a:p>
            <a:r>
              <a:rPr lang="nl-NL" b="1" dirty="0"/>
              <a:t>Algemene uitkering</a:t>
            </a:r>
          </a:p>
          <a:p>
            <a:endParaRPr lang="nl-NL" b="1" dirty="0"/>
          </a:p>
          <a:p>
            <a:r>
              <a:rPr lang="nl-NL" b="1" dirty="0" err="1"/>
              <a:t>Decentralisatieuitkering</a:t>
            </a:r>
            <a:endParaRPr lang="nl-NL" b="1" dirty="0"/>
          </a:p>
          <a:p>
            <a:endParaRPr lang="nl-NL" b="1" dirty="0"/>
          </a:p>
          <a:p>
            <a:r>
              <a:rPr lang="nl-NL" b="1" dirty="0" err="1"/>
              <a:t>Integratieuitkering</a:t>
            </a:r>
            <a:endParaRPr lang="nl-NL" b="1" dirty="0"/>
          </a:p>
          <a:p>
            <a:endParaRPr lang="nl-NL" b="1" dirty="0"/>
          </a:p>
          <a:p>
            <a:r>
              <a:rPr lang="nl-NL" b="1" dirty="0"/>
              <a:t>Verzameluitkering</a:t>
            </a:r>
          </a:p>
          <a:p>
            <a:endParaRPr lang="nl-NL" b="1" dirty="0"/>
          </a:p>
          <a:p>
            <a:r>
              <a:rPr lang="nl-NL" b="1" dirty="0"/>
              <a:t>Aanvullende uitkering</a:t>
            </a:r>
          </a:p>
          <a:p>
            <a:endParaRPr lang="nl-NL" dirty="0"/>
          </a:p>
          <a:p>
            <a:r>
              <a:rPr lang="nl-NL" dirty="0"/>
              <a:t>(Specifieke uitkering)</a:t>
            </a:r>
          </a:p>
        </p:txBody>
      </p:sp>
      <p:sp>
        <p:nvSpPr>
          <p:cNvPr id="3" name="Rechteraccolade 2">
            <a:extLst>
              <a:ext uri="{FF2B5EF4-FFF2-40B4-BE49-F238E27FC236}">
                <a16:creationId xmlns:a16="http://schemas.microsoft.com/office/drawing/2014/main" id="{ADB67F28-3431-48BE-47ED-A50F2BBC014E}"/>
              </a:ext>
            </a:extLst>
          </p:cNvPr>
          <p:cNvSpPr/>
          <p:nvPr/>
        </p:nvSpPr>
        <p:spPr>
          <a:xfrm>
            <a:off x="5410200" y="1800000"/>
            <a:ext cx="790575" cy="3457800"/>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nl-NL"/>
          </a:p>
        </p:txBody>
      </p:sp>
      <p:sp>
        <p:nvSpPr>
          <p:cNvPr id="4" name="Tekstvak 3">
            <a:extLst>
              <a:ext uri="{FF2B5EF4-FFF2-40B4-BE49-F238E27FC236}">
                <a16:creationId xmlns:a16="http://schemas.microsoft.com/office/drawing/2014/main" id="{B746E6C5-8137-646E-ADA6-5056CFA37AA4}"/>
              </a:ext>
            </a:extLst>
          </p:cNvPr>
          <p:cNvSpPr txBox="1"/>
          <p:nvPr/>
        </p:nvSpPr>
        <p:spPr>
          <a:xfrm>
            <a:off x="6334125" y="3152775"/>
            <a:ext cx="4778375" cy="646331"/>
          </a:xfrm>
          <a:prstGeom prst="rect">
            <a:avLst/>
          </a:prstGeom>
          <a:noFill/>
        </p:spPr>
        <p:txBody>
          <a:bodyPr wrap="square" rtlCol="0">
            <a:spAutoFit/>
          </a:bodyPr>
          <a:lstStyle/>
          <a:p>
            <a:r>
              <a:rPr lang="nl-NL" sz="3600" b="1" dirty="0"/>
              <a:t>Gemeentefonds</a:t>
            </a:r>
          </a:p>
        </p:txBody>
      </p:sp>
    </p:spTree>
    <p:extLst>
      <p:ext uri="{BB962C8B-B14F-4D97-AF65-F5344CB8AC3E}">
        <p14:creationId xmlns:p14="http://schemas.microsoft.com/office/powerpoint/2010/main" val="2279490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AE88D2A4-8204-6805-5118-6960938CE675}"/>
              </a:ext>
            </a:extLst>
          </p:cNvPr>
          <p:cNvSpPr>
            <a:spLocks noGrp="1"/>
          </p:cNvSpPr>
          <p:nvPr>
            <p:ph type="title"/>
          </p:nvPr>
        </p:nvSpPr>
        <p:spPr/>
        <p:txBody>
          <a:bodyPr/>
          <a:lstStyle/>
          <a:p>
            <a:r>
              <a:rPr lang="nl-NL" dirty="0"/>
              <a:t>Gemeentefonds: verschillende soorten uitkeringen</a:t>
            </a:r>
          </a:p>
        </p:txBody>
      </p:sp>
      <p:sp>
        <p:nvSpPr>
          <p:cNvPr id="6" name="Tijdelijke aanduiding voor inhoud 5">
            <a:extLst>
              <a:ext uri="{FF2B5EF4-FFF2-40B4-BE49-F238E27FC236}">
                <a16:creationId xmlns:a16="http://schemas.microsoft.com/office/drawing/2014/main" id="{27C046DF-D7C1-1B64-F200-E439E27F700D}"/>
              </a:ext>
            </a:extLst>
          </p:cNvPr>
          <p:cNvSpPr>
            <a:spLocks noGrp="1"/>
          </p:cNvSpPr>
          <p:nvPr>
            <p:ph idx="1"/>
          </p:nvPr>
        </p:nvSpPr>
        <p:spPr/>
        <p:txBody>
          <a:bodyPr/>
          <a:lstStyle/>
          <a:p>
            <a:endParaRPr lang="nl-NL" b="1" dirty="0"/>
          </a:p>
          <a:p>
            <a:r>
              <a:rPr lang="nl-NL" b="1" dirty="0"/>
              <a:t>Algemene uitkering</a:t>
            </a:r>
          </a:p>
          <a:p>
            <a:endParaRPr lang="nl-NL" b="1" dirty="0"/>
          </a:p>
          <a:p>
            <a:r>
              <a:rPr lang="nl-NL" b="1" dirty="0" err="1"/>
              <a:t>Decentralisatieuitkering</a:t>
            </a:r>
            <a:endParaRPr lang="nl-NL" b="1" dirty="0"/>
          </a:p>
          <a:p>
            <a:endParaRPr lang="nl-NL" b="1" dirty="0"/>
          </a:p>
          <a:p>
            <a:r>
              <a:rPr lang="nl-NL" dirty="0"/>
              <a:t>(Specifieke uitkering)</a:t>
            </a:r>
          </a:p>
        </p:txBody>
      </p:sp>
      <p:sp>
        <p:nvSpPr>
          <p:cNvPr id="3" name="Rechteraccolade 2">
            <a:extLst>
              <a:ext uri="{FF2B5EF4-FFF2-40B4-BE49-F238E27FC236}">
                <a16:creationId xmlns:a16="http://schemas.microsoft.com/office/drawing/2014/main" id="{ADB67F28-3431-48BE-47ED-A50F2BBC014E}"/>
              </a:ext>
            </a:extLst>
          </p:cNvPr>
          <p:cNvSpPr/>
          <p:nvPr/>
        </p:nvSpPr>
        <p:spPr>
          <a:xfrm>
            <a:off x="5410200" y="2152425"/>
            <a:ext cx="790575" cy="1276575"/>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nl-NL"/>
          </a:p>
        </p:txBody>
      </p:sp>
      <p:sp>
        <p:nvSpPr>
          <p:cNvPr id="4" name="Tekstvak 3">
            <a:extLst>
              <a:ext uri="{FF2B5EF4-FFF2-40B4-BE49-F238E27FC236}">
                <a16:creationId xmlns:a16="http://schemas.microsoft.com/office/drawing/2014/main" id="{B746E6C5-8137-646E-ADA6-5056CFA37AA4}"/>
              </a:ext>
            </a:extLst>
          </p:cNvPr>
          <p:cNvSpPr txBox="1"/>
          <p:nvPr/>
        </p:nvSpPr>
        <p:spPr>
          <a:xfrm>
            <a:off x="6267450" y="2467546"/>
            <a:ext cx="4778375" cy="646331"/>
          </a:xfrm>
          <a:prstGeom prst="rect">
            <a:avLst/>
          </a:prstGeom>
          <a:noFill/>
        </p:spPr>
        <p:txBody>
          <a:bodyPr wrap="square" rtlCol="0">
            <a:spAutoFit/>
          </a:bodyPr>
          <a:lstStyle/>
          <a:p>
            <a:r>
              <a:rPr lang="nl-NL" sz="3600" b="1" dirty="0"/>
              <a:t>Gemeentefonds</a:t>
            </a:r>
          </a:p>
        </p:txBody>
      </p:sp>
    </p:spTree>
    <p:extLst>
      <p:ext uri="{BB962C8B-B14F-4D97-AF65-F5344CB8AC3E}">
        <p14:creationId xmlns:p14="http://schemas.microsoft.com/office/powerpoint/2010/main" val="2430393387"/>
      </p:ext>
    </p:extLst>
  </p:cSld>
  <p:clrMapOvr>
    <a:masterClrMapping/>
  </p:clrMapOvr>
</p:sld>
</file>

<file path=ppt/theme/theme1.xml><?xml version="1.0" encoding="utf-8"?>
<a:theme xmlns:a="http://schemas.openxmlformats.org/drawingml/2006/main" name="VNG Titels">
  <a:themeElements>
    <a:clrScheme name="Aangepast 23">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41"/>
      </a:accent5>
      <a:accent6>
        <a:srgbClr val="C20016"/>
      </a:accent6>
      <a:hlink>
        <a:srgbClr val="999999"/>
      </a:hlink>
      <a:folHlink>
        <a:srgbClr val="CCCCCC"/>
      </a:folHlink>
    </a:clrScheme>
    <a:fontScheme name="Kantoor - klassie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e1" id="{CE455056-2E07-40E3-A23C-F1856412D281}" vid="{E190F73E-30FE-4981-A67C-E1D98411DE6E}"/>
    </a:ext>
  </a:extLst>
</a:theme>
</file>

<file path=ppt/theme/theme2.xml><?xml version="1.0" encoding="utf-8"?>
<a:theme xmlns:a="http://schemas.openxmlformats.org/drawingml/2006/main" name="VNG_Basis - kopie">
  <a:themeElements>
    <a:clrScheme name="Aangepast 17">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3C"/>
      </a:accent5>
      <a:accent6>
        <a:srgbClr val="C20015"/>
      </a:accent6>
      <a:hlink>
        <a:srgbClr val="999999"/>
      </a:hlink>
      <a:folHlink>
        <a:srgbClr val="CCCCCC"/>
      </a:folHlink>
    </a:clrScheme>
    <a:fontScheme name="V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E455056-2E07-40E3-A23C-F1856412D281}" vid="{436D15DC-6C1F-43E0-BA25-266AD42F8E4E}"/>
    </a:ext>
  </a:extLst>
</a:theme>
</file>

<file path=ppt/theme/theme3.xml><?xml version="1.0" encoding="utf-8"?>
<a:theme xmlns:a="http://schemas.openxmlformats.org/drawingml/2006/main" name="1_VNG_Basis - kopie">
  <a:themeElements>
    <a:clrScheme name="Aangepast 17">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3C"/>
      </a:accent5>
      <a:accent6>
        <a:srgbClr val="C20015"/>
      </a:accent6>
      <a:hlink>
        <a:srgbClr val="999999"/>
      </a:hlink>
      <a:folHlink>
        <a:srgbClr val="CCCCCC"/>
      </a:folHlink>
    </a:clrScheme>
    <a:fontScheme name="V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E455056-2E07-40E3-A23C-F1856412D281}" vid="{436D15DC-6C1F-43E0-BA25-266AD42F8E4E}"/>
    </a:ext>
  </a:extLst>
</a:theme>
</file>

<file path=ppt/theme/theme4.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47D3440AC891740A702A3008F6AE2EE" ma:contentTypeVersion="16" ma:contentTypeDescription="Een nieuw document maken." ma:contentTypeScope="" ma:versionID="0a14b93c89bb7150b421fba5923be400">
  <xsd:schema xmlns:xsd="http://www.w3.org/2001/XMLSchema" xmlns:xs="http://www.w3.org/2001/XMLSchema" xmlns:p="http://schemas.microsoft.com/office/2006/metadata/properties" xmlns:ns3="ca9246d8-6f1c-486c-b5b2-5cc02b521dea" xmlns:ns4="e82a48c9-6b60-4405-86db-4a5a73510e65" targetNamespace="http://schemas.microsoft.com/office/2006/metadata/properties" ma:root="true" ma:fieldsID="f3282ff187ea3dda0e826548de8518be" ns3:_="" ns4:_="">
    <xsd:import namespace="ca9246d8-6f1c-486c-b5b2-5cc02b521dea"/>
    <xsd:import namespace="e82a48c9-6b60-4405-86db-4a5a73510e6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_activity" minOccurs="0"/>
                <xsd:element ref="ns4:SharedWithUsers" minOccurs="0"/>
                <xsd:element ref="ns4:SharedWithDetails" minOccurs="0"/>
                <xsd:element ref="ns4:SharingHintHash"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9246d8-6f1c-486c-b5b2-5cc02b521d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_activity" ma:index="17"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82a48c9-6b60-4405-86db-4a5a73510e65"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element name="SharingHintHash" ma:index="20"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ca9246d8-6f1c-486c-b5b2-5cc02b521dea" xsi:nil="true"/>
  </documentManagement>
</p:properties>
</file>

<file path=customXml/itemProps1.xml><?xml version="1.0" encoding="utf-8"?>
<ds:datastoreItem xmlns:ds="http://schemas.openxmlformats.org/officeDocument/2006/customXml" ds:itemID="{4A1DA518-5218-4754-99F8-623D97F8B0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9246d8-6f1c-486c-b5b2-5cc02b521dea"/>
    <ds:schemaRef ds:uri="e82a48c9-6b60-4405-86db-4a5a73510e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7907D60-717B-4097-BC99-178475323A16}">
  <ds:schemaRefs>
    <ds:schemaRef ds:uri="http://schemas.microsoft.com/sharepoint/v3/contenttype/forms"/>
  </ds:schemaRefs>
</ds:datastoreItem>
</file>

<file path=customXml/itemProps3.xml><?xml version="1.0" encoding="utf-8"?>
<ds:datastoreItem xmlns:ds="http://schemas.openxmlformats.org/officeDocument/2006/customXml" ds:itemID="{5F7C5FF4-80E2-4CCF-857A-FFE8AEFAEA4E}">
  <ds:schemaRefs>
    <ds:schemaRef ds:uri="http://schemas.microsoft.com/office/infopath/2007/PartnerControls"/>
    <ds:schemaRef ds:uri="http://schemas.microsoft.com/office/2006/documentManagement/types"/>
    <ds:schemaRef ds:uri="e82a48c9-6b60-4405-86db-4a5a73510e65"/>
    <ds:schemaRef ds:uri="http://purl.org/dc/elements/1.1/"/>
    <ds:schemaRef ds:uri="http://schemas.microsoft.com/office/2006/metadata/properties"/>
    <ds:schemaRef ds:uri="http://purl.org/dc/terms/"/>
    <ds:schemaRef ds:uri="ca9246d8-6f1c-486c-b5b2-5cc02b521dea"/>
    <ds:schemaRef ds:uri="http://purl.org/dc/dcmitype/"/>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2120</TotalTime>
  <Words>2008</Words>
  <Application>Microsoft Office PowerPoint</Application>
  <PresentationFormat>Breedbeeld</PresentationFormat>
  <Paragraphs>414</Paragraphs>
  <Slides>50</Slides>
  <Notes>3</Notes>
  <HiddenSlides>0</HiddenSlides>
  <MMClips>0</MMClips>
  <ScaleCrop>false</ScaleCrop>
  <HeadingPairs>
    <vt:vector size="6" baseType="variant">
      <vt:variant>
        <vt:lpstr>Gebruikte lettertypen</vt:lpstr>
      </vt:variant>
      <vt:variant>
        <vt:i4>5</vt:i4>
      </vt:variant>
      <vt:variant>
        <vt:lpstr>Thema</vt:lpstr>
      </vt:variant>
      <vt:variant>
        <vt:i4>3</vt:i4>
      </vt:variant>
      <vt:variant>
        <vt:lpstr>Diatitels</vt:lpstr>
      </vt:variant>
      <vt:variant>
        <vt:i4>50</vt:i4>
      </vt:variant>
    </vt:vector>
  </HeadingPairs>
  <TitlesOfParts>
    <vt:vector size="58" baseType="lpstr">
      <vt:lpstr>Arial</vt:lpstr>
      <vt:lpstr>Bloody Terror</vt:lpstr>
      <vt:lpstr>Calibri</vt:lpstr>
      <vt:lpstr>Rijksoverheid Sans</vt:lpstr>
      <vt:lpstr>Wingdings</vt:lpstr>
      <vt:lpstr>VNG Titels</vt:lpstr>
      <vt:lpstr>VNG_Basis - kopie</vt:lpstr>
      <vt:lpstr>1_VNG_Basis - kopie</vt:lpstr>
      <vt:lpstr> Mini-college Gemeentefinanciën</vt:lpstr>
      <vt:lpstr>Vragen? Gewoon roepen!</vt:lpstr>
      <vt:lpstr>PowerPoint-presentatie</vt:lpstr>
      <vt:lpstr>PowerPoint-presentatie</vt:lpstr>
      <vt:lpstr>PowerPoint-presentatie</vt:lpstr>
      <vt:lpstr>Inkomsten van gemeenten (begroting 2023)</vt:lpstr>
      <vt:lpstr>Gemeentefonds: verschillende soorten uitkeringen</vt:lpstr>
      <vt:lpstr>Gemeentefonds: verschillende soorten uitkeringen</vt:lpstr>
      <vt:lpstr>Gemeentefonds: verschillende soorten uitkeringen</vt:lpstr>
      <vt:lpstr>Soorten uitkeringen</vt:lpstr>
      <vt:lpstr>Een stukje historie: héél vroeger (tot 1929)</vt:lpstr>
      <vt:lpstr>1929: start van het Gemeentefonds</vt:lpstr>
      <vt:lpstr>Financiële verhoudingswet 1996</vt:lpstr>
      <vt:lpstr>Uitgangspunten huidig stelsel</vt:lpstr>
      <vt:lpstr>De aspiratieniveaus</vt:lpstr>
      <vt:lpstr>Het derde aspiratieniveau</vt:lpstr>
      <vt:lpstr>Samengevat</vt:lpstr>
      <vt:lpstr>PowerPoint-presentatie</vt:lpstr>
      <vt:lpstr>PowerPoint-presentatie</vt:lpstr>
      <vt:lpstr>Waarom een normeringssystematiek? </vt:lpstr>
      <vt:lpstr>Normeringssystematiek: kiest u maar</vt:lpstr>
      <vt:lpstr>De perfecte systematiek bestaat niet?</vt:lpstr>
      <vt:lpstr>BBP-systematiek</vt:lpstr>
      <vt:lpstr>Waarom is elk jaar 1% te weinig een probleem?</vt:lpstr>
      <vt:lpstr>PowerPoint-presentatie</vt:lpstr>
      <vt:lpstr>PowerPoint-presentatie</vt:lpstr>
      <vt:lpstr>Eigen inkomsten</vt:lpstr>
      <vt:lpstr>Gemeentebelastingen?</vt:lpstr>
      <vt:lpstr>Functies lokaal belastinggebied</vt:lpstr>
      <vt:lpstr>Huidige belastingen en retributies</vt:lpstr>
      <vt:lpstr>Opbrengst (begrotingen 2023, in miljoenen euro)</vt:lpstr>
      <vt:lpstr>PowerPoint-presentatie</vt:lpstr>
      <vt:lpstr>Méér gemeentebelastingen?</vt:lpstr>
      <vt:lpstr>PowerPoint-presentatie</vt:lpstr>
      <vt:lpstr>PowerPoint-presentatie</vt:lpstr>
      <vt:lpstr>Artikel 2 Financiële verhoudingswet</vt:lpstr>
      <vt:lpstr>In kaart brengen financiële gevolgen</vt:lpstr>
      <vt:lpstr>Bekostigingswijze en tijdig overleg</vt:lpstr>
      <vt:lpstr>PowerPoint-presentatie</vt:lpstr>
      <vt:lpstr>Waar geven gemeenten hun geld aan uit?</vt:lpstr>
      <vt:lpstr>Begrote uitgaven (2024 t.o.v. 2023)</vt:lpstr>
      <vt:lpstr>PowerPoint-presentatie</vt:lpstr>
      <vt:lpstr>Het Ravijn: de oorzaak</vt:lpstr>
      <vt:lpstr>Het Ravijn: stand mei 2023</vt:lpstr>
      <vt:lpstr>2024: het Ravijn bestaat nog (maar is wel kleiner)</vt:lpstr>
      <vt:lpstr>Maar waarom dan elk jaar overschotten?</vt:lpstr>
      <vt:lpstr>De Spuks: wat is het probleem?</vt:lpstr>
      <vt:lpstr>De Spuks: wat gaan we er aan doen?</vt:lpstr>
      <vt:lpstr>Spuks: wat kunnen we nog meer doen?</vt:lpstr>
      <vt:lpstr>Meer weten?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David Rietveld</dc:creator>
  <cp:lastModifiedBy>David Rietveld</cp:lastModifiedBy>
  <cp:revision>4</cp:revision>
  <dcterms:created xsi:type="dcterms:W3CDTF">2024-09-02T07:26:06Z</dcterms:created>
  <dcterms:modified xsi:type="dcterms:W3CDTF">2024-10-17T06:56:29Z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0x010100F47D3440AC891740A702A3008F6AE2EE</vt:lpwstr>
  </property>
</Properties>
</file>